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ink/ink1.xml" ContentType="application/inkml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306" r:id="rId3"/>
    <p:sldId id="258" r:id="rId4"/>
    <p:sldId id="260" r:id="rId5"/>
    <p:sldId id="261" r:id="rId6"/>
    <p:sldId id="262" r:id="rId7"/>
    <p:sldId id="304" r:id="rId8"/>
    <p:sldId id="291" r:id="rId9"/>
    <p:sldId id="285" r:id="rId10"/>
    <p:sldId id="286" r:id="rId11"/>
    <p:sldId id="287" r:id="rId12"/>
    <p:sldId id="288" r:id="rId13"/>
    <p:sldId id="292" r:id="rId14"/>
    <p:sldId id="289" r:id="rId15"/>
    <p:sldId id="290" r:id="rId16"/>
    <p:sldId id="293" r:id="rId17"/>
    <p:sldId id="296" r:id="rId18"/>
    <p:sldId id="280" r:id="rId19"/>
    <p:sldId id="281" r:id="rId20"/>
    <p:sldId id="305" r:id="rId21"/>
    <p:sldId id="295" r:id="rId22"/>
    <p:sldId id="278" r:id="rId23"/>
    <p:sldId id="297" r:id="rId24"/>
    <p:sldId id="284" r:id="rId25"/>
    <p:sldId id="282" r:id="rId26"/>
    <p:sldId id="283" r:id="rId27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1" autoAdjust="0"/>
    <p:restoredTop sz="70867" autoAdjust="0"/>
  </p:normalViewPr>
  <p:slideViewPr>
    <p:cSldViewPr snapToGrid="0">
      <p:cViewPr varScale="1">
        <p:scale>
          <a:sx n="27" d="100"/>
          <a:sy n="27" d="100"/>
        </p:scale>
        <p:origin x="312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4T04:02:35.481"/>
    </inkml:context>
    <inkml:brush xml:id="br0">
      <inkml:brushProperty name="width" value="0.035" units="cm"/>
      <inkml:brushProperty name="height" value="0.035" units="cm"/>
      <inkml:brushProperty name="color" value="#F6630D"/>
    </inkml:brush>
  </inkml:definitions>
  <inkml:trace contextRef="#ctx0" brushRef="#br0">604 1 24575,'-30'2'0,"-1"1"0,1 2 0,-52 14 0,-37 7 0,105-24 0,0 2 0,0-1 0,1 2 0,0 0 0,-1 0 0,2 1 0,-1 1 0,1 0 0,0 1 0,0 0 0,-15 14 0,9-4 0,0 0 0,1 1 0,0 1 0,2 0 0,-19 33 0,31-47 0,0-1 0,0 1 0,0-1 0,1 1 0,0 0 0,0 0 0,0 0 0,0 10 0,2-14 0,0 0 0,0 0 0,0 0 0,0 0 0,1 0 0,-1 0 0,1 0 0,0 0 0,0 0 0,-1 0 0,1-1 0,0 1 0,0 0 0,1 0 0,-1-1 0,0 1 0,0-1 0,1 1 0,-1-1 0,1 0 0,0 1 0,-1-1 0,1 0 0,0 0 0,0 0 0,-1 0 0,1-1 0,0 1 0,2 0 0,50 19 0,1-2 0,1-3 0,0-3 0,69 8 0,-44-11 0,105 7 0,593-16 0,-356-1 0,-385-1 0,52-9 0,31-2 0,-106 13 0,-1-1 0,1 0 0,0-1 0,-1-1 0,1 0 0,24-9 0,-36 11 0,0-1 0,0 1 0,0-1 0,0 0 0,0 0 0,0 0 0,-1 0 0,1 0 0,0 0 0,-1-1 0,0 0 0,0 1 0,0-1 0,0 0 0,0 0 0,0 0 0,-1 0 0,1 0 0,-1 0 0,0-1 0,0 1 0,0 0 0,-1-1 0,1 1 0,-1 0 0,0-1 0,1 1 0,-2-1 0,1 1 0,0-1 0,-1 1 0,1 0 0,-1-1 0,-2-4 0,1 1 0,0 1 0,-1-1 0,0 1 0,0 0 0,-1-1 0,1 1 0,-1 1 0,-1-1 0,1 0 0,-1 1 0,0 0 0,0 0 0,-1 1 0,1-1 0,-1 1 0,-8-4 0,-9-4 0,-1 1 0,0 1 0,-29-7 0,-16-7 0,64 22 0,-23-11 0,-1 1 0,0 1 0,0 2 0,-1 1 0,0 1 0,-1 2 0,-41-2 0,-12 2 0,-90-16 0,95 9 0,-122-2 0,-412 15-1365,585-1-5461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922F5-0190-43CE-9DAD-1783972F8A92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FB8DF-A3C9-4599-9656-F32D443BFBE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8684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1329EB-C952-47F3-AC95-1624C9D12D63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794766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CC284-9353-E984-E8DD-B4113D937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CEF6BB-9222-B30A-2049-12439E5798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B67B71-2CD0-6B2C-0F8D-C6B6F281C8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Graphs comparing KPIs behavior over the full simulation time of the undesired scenario (left) vs. the desired scenario (right). Gray vertical lines at 24-month intervals distinguish when venture capital investment decision is made.</a:t>
            </a:r>
            <a:endParaRPr lang="fi-FI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CB950-AEEB-B3A9-24D2-A5C9213599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41749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9F728-CF7F-028E-E05E-851DC6845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D6C147-7191-4F7F-CA20-F929769CD3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73C27B-C215-5AC9-2861-2109EAB96F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AE221-14E0-0216-4C61-A4A8FB2F98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4967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A9ADF-940E-17B6-294E-DC2BDC9B7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69EE23-803B-4FE8-A6B4-4C1D2ADE0D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35FEE9-2C28-192F-2CDB-B89D43C305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2000" dirty="0" err="1"/>
              <a:t>Desired</a:t>
            </a:r>
            <a:r>
              <a:rPr lang="fi-FI" sz="2000" dirty="0"/>
              <a:t> and </a:t>
            </a:r>
            <a:r>
              <a:rPr lang="fi-FI" sz="2000" dirty="0" err="1"/>
              <a:t>undesired</a:t>
            </a:r>
            <a:r>
              <a:rPr lang="fi-FI" sz="2000" dirty="0"/>
              <a:t> </a:t>
            </a:r>
            <a:r>
              <a:rPr lang="fi-FI" sz="2000" dirty="0" err="1"/>
              <a:t>scenario</a:t>
            </a:r>
            <a:r>
              <a:rPr lang="fi-FI" sz="2000" dirty="0"/>
              <a:t> </a:t>
            </a:r>
            <a:r>
              <a:rPr lang="fi-FI" sz="2000" dirty="0" err="1"/>
              <a:t>display</a:t>
            </a:r>
            <a:r>
              <a:rPr lang="fi-FI" sz="2000" dirty="0"/>
              <a:t> </a:t>
            </a:r>
            <a:r>
              <a:rPr lang="fi-FI" sz="2000" dirty="0" err="1"/>
              <a:t>similar</a:t>
            </a:r>
            <a:r>
              <a:rPr lang="fi-FI" sz="2000" dirty="0"/>
              <a:t> </a:t>
            </a:r>
            <a:r>
              <a:rPr lang="fi-FI" sz="2000" dirty="0" err="1"/>
              <a:t>behavior</a:t>
            </a:r>
            <a:endParaRPr lang="fi-FI" sz="2000" dirty="0"/>
          </a:p>
          <a:p>
            <a:r>
              <a:rPr lang="fi-FI" sz="2000" dirty="0" err="1"/>
              <a:t>Firm</a:t>
            </a:r>
            <a:r>
              <a:rPr lang="fi-FI" sz="2000" dirty="0"/>
              <a:t> is </a:t>
            </a:r>
            <a:r>
              <a:rPr lang="fi-FI" sz="2000" dirty="0" err="1"/>
              <a:t>burning</a:t>
            </a:r>
            <a:r>
              <a:rPr lang="fi-FI" sz="2000" dirty="0"/>
              <a:t> </a:t>
            </a:r>
            <a:r>
              <a:rPr lang="fi-FI" sz="2000" dirty="0" err="1"/>
              <a:t>cash</a:t>
            </a:r>
            <a:r>
              <a:rPr lang="fi-FI" sz="2000" dirty="0"/>
              <a:t> </a:t>
            </a:r>
            <a:r>
              <a:rPr lang="fi-FI" sz="2000" dirty="0" err="1"/>
              <a:t>flow</a:t>
            </a:r>
            <a:r>
              <a:rPr lang="fi-FI" sz="2000" dirty="0"/>
              <a:t> at an </a:t>
            </a:r>
            <a:r>
              <a:rPr lang="fi-FI" sz="2000" dirty="0" err="1"/>
              <a:t>asymptotically</a:t>
            </a:r>
            <a:r>
              <a:rPr lang="fi-FI" sz="2000" dirty="0"/>
              <a:t> </a:t>
            </a:r>
            <a:r>
              <a:rPr lang="fi-FI" sz="2000" dirty="0" err="1"/>
              <a:t>decreasing</a:t>
            </a:r>
            <a:r>
              <a:rPr lang="fi-FI" sz="2000" dirty="0"/>
              <a:t> </a:t>
            </a:r>
            <a:r>
              <a:rPr lang="fi-FI" sz="2000" dirty="0" err="1"/>
              <a:t>rate</a:t>
            </a:r>
            <a:r>
              <a:rPr lang="fi-FI" sz="2000" dirty="0"/>
              <a:t> and R&amp;D </a:t>
            </a:r>
            <a:r>
              <a:rPr lang="fi-FI" sz="2000" dirty="0" err="1"/>
              <a:t>cost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(B6) is </a:t>
            </a:r>
            <a:r>
              <a:rPr lang="fi-FI" sz="2000" dirty="0" err="1"/>
              <a:t>dominant</a:t>
            </a:r>
            <a:endParaRPr lang="fi-FI" sz="2000" dirty="0"/>
          </a:p>
          <a:p>
            <a:r>
              <a:rPr lang="fi-FI" sz="2000" dirty="0" err="1"/>
              <a:t>Balancing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</a:t>
            </a:r>
            <a:r>
              <a:rPr lang="fi-FI" sz="2000" dirty="0" err="1"/>
              <a:t>controlling</a:t>
            </a:r>
            <a:r>
              <a:rPr lang="fi-FI" sz="2000" dirty="0"/>
              <a:t> </a:t>
            </a:r>
            <a:r>
              <a:rPr lang="fi-FI" sz="2000" dirty="0" err="1"/>
              <a:t>technical</a:t>
            </a:r>
            <a:r>
              <a:rPr lang="fi-FI" sz="2000" dirty="0"/>
              <a:t> </a:t>
            </a:r>
            <a:r>
              <a:rPr lang="fi-FI" sz="2000" dirty="0" err="1"/>
              <a:t>maturity</a:t>
            </a:r>
            <a:r>
              <a:rPr lang="fi-FI" sz="2000" dirty="0"/>
              <a:t> (B1) </a:t>
            </a:r>
            <a:r>
              <a:rPr lang="fi-FI" sz="2000" dirty="0" err="1"/>
              <a:t>strengthens</a:t>
            </a:r>
            <a:r>
              <a:rPr lang="fi-FI" sz="2000" dirty="0"/>
              <a:t> as </a:t>
            </a:r>
            <a:r>
              <a:rPr lang="fi-FI" sz="2000" dirty="0" err="1"/>
              <a:t>technical</a:t>
            </a:r>
            <a:r>
              <a:rPr lang="fi-FI" sz="2000" dirty="0"/>
              <a:t> </a:t>
            </a:r>
            <a:r>
              <a:rPr lang="fi-FI" sz="2000" dirty="0" err="1"/>
              <a:t>maturity</a:t>
            </a:r>
            <a:r>
              <a:rPr lang="fi-FI" sz="2000" dirty="0"/>
              <a:t> </a:t>
            </a:r>
            <a:r>
              <a:rPr lang="fi-FI" sz="2000" dirty="0" err="1"/>
              <a:t>approaches</a:t>
            </a:r>
            <a:r>
              <a:rPr lang="fi-FI" sz="2000" dirty="0"/>
              <a:t> </a:t>
            </a:r>
            <a:r>
              <a:rPr lang="fi-FI" sz="2000" dirty="0" err="1"/>
              <a:t>threshold</a:t>
            </a:r>
            <a:endParaRPr lang="fi-FI" sz="2000" dirty="0"/>
          </a:p>
          <a:p>
            <a:r>
              <a:rPr lang="fi-FI" sz="2000" dirty="0" err="1"/>
              <a:t>Thus</a:t>
            </a:r>
            <a:r>
              <a:rPr lang="fi-FI" sz="2000" dirty="0"/>
              <a:t> </a:t>
            </a:r>
            <a:r>
              <a:rPr lang="fi-FI" sz="2000" dirty="0" err="1"/>
              <a:t>sourcing</a:t>
            </a:r>
            <a:r>
              <a:rPr lang="fi-FI" sz="2000" dirty="0"/>
              <a:t> </a:t>
            </a:r>
            <a:r>
              <a:rPr lang="fi-FI" sz="2000" dirty="0" err="1"/>
              <a:t>cost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(B7) is </a:t>
            </a:r>
            <a:r>
              <a:rPr lang="fi-FI" sz="2000" dirty="0" err="1"/>
              <a:t>also</a:t>
            </a:r>
            <a:r>
              <a:rPr lang="fi-FI" sz="2000" dirty="0"/>
              <a:t> </a:t>
            </a:r>
            <a:r>
              <a:rPr lang="fi-FI" sz="2000" dirty="0" err="1"/>
              <a:t>activated</a:t>
            </a:r>
            <a:endParaRPr lang="fi-FI" sz="2000" dirty="0"/>
          </a:p>
          <a:p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successfully</a:t>
            </a:r>
            <a:r>
              <a:rPr lang="fi-FI" sz="2000" dirty="0"/>
              <a:t> </a:t>
            </a:r>
            <a:r>
              <a:rPr lang="fi-FI" sz="2000" dirty="0" err="1"/>
              <a:t>sources</a:t>
            </a:r>
            <a:r>
              <a:rPr lang="fi-FI" sz="2000" dirty="0"/>
              <a:t> </a:t>
            </a:r>
            <a:r>
              <a:rPr lang="fi-FI" sz="2000" dirty="0" err="1"/>
              <a:t>future</a:t>
            </a:r>
            <a:r>
              <a:rPr lang="fi-FI" sz="2000" dirty="0"/>
              <a:t> </a:t>
            </a:r>
            <a:r>
              <a:rPr lang="fi-FI" sz="2000" dirty="0" err="1"/>
              <a:t>customers</a:t>
            </a:r>
            <a:r>
              <a:rPr lang="fi-FI" sz="2000" dirty="0"/>
              <a:t> </a:t>
            </a:r>
            <a:r>
              <a:rPr lang="fi-FI" sz="2000" dirty="0" err="1"/>
              <a:t>indicating</a:t>
            </a:r>
            <a:r>
              <a:rPr lang="fi-FI" sz="2000" dirty="0"/>
              <a:t> market </a:t>
            </a:r>
            <a:r>
              <a:rPr lang="fi-FI" sz="2000" dirty="0" err="1"/>
              <a:t>traction</a:t>
            </a:r>
            <a:endParaRPr lang="fi-FI" sz="2000" dirty="0"/>
          </a:p>
          <a:p>
            <a:pPr lvl="1"/>
            <a:r>
              <a:rPr lang="fi-FI" sz="2000" dirty="0" err="1"/>
              <a:t>Relative</a:t>
            </a:r>
            <a:r>
              <a:rPr lang="fi-FI" sz="2000" dirty="0"/>
              <a:t> </a:t>
            </a:r>
            <a:r>
              <a:rPr lang="fi-FI" sz="2000" dirty="0" err="1"/>
              <a:t>risk</a:t>
            </a:r>
            <a:r>
              <a:rPr lang="fi-FI" sz="2000" dirty="0"/>
              <a:t> </a:t>
            </a:r>
            <a:r>
              <a:rPr lang="fi-FI" sz="2000" dirty="0" err="1"/>
              <a:t>profile</a:t>
            </a:r>
            <a:r>
              <a:rPr lang="fi-FI" sz="2000" dirty="0"/>
              <a:t> &gt; 1 and </a:t>
            </a:r>
            <a:r>
              <a:rPr lang="fi-FI" sz="2000" dirty="0" err="1"/>
              <a:t>firm</a:t>
            </a:r>
            <a:r>
              <a:rPr lang="fi-FI" sz="2000" dirty="0"/>
              <a:t> manages to </a:t>
            </a:r>
            <a:r>
              <a:rPr lang="fi-FI" sz="2000" dirty="0" err="1"/>
              <a:t>raise</a:t>
            </a:r>
            <a:r>
              <a:rPr lang="fi-FI" sz="2000" dirty="0"/>
              <a:t> VC </a:t>
            </a:r>
            <a:r>
              <a:rPr lang="fi-FI" sz="2000" dirty="0" err="1"/>
              <a:t>funding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24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E9B4D-EB82-9FC9-3733-905F784A3E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14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60732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475FE3-8ECE-AC27-21A9-EF0DC52112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726710-4F49-EA87-F46C-418D17FD9A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355359-FF40-B128-B3C7-C40E43AD9B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000" u="sng" dirty="0" err="1"/>
              <a:t>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 err="1"/>
              <a:t>Budget</a:t>
            </a:r>
            <a:r>
              <a:rPr lang="fi-FI" sz="2000" dirty="0"/>
              <a:t> is </a:t>
            </a:r>
            <a:r>
              <a:rPr lang="fi-FI" sz="2000" dirty="0" err="1"/>
              <a:t>shifting</a:t>
            </a:r>
            <a:r>
              <a:rPr lang="fi-FI" sz="2000" dirty="0"/>
              <a:t> </a:t>
            </a:r>
            <a:r>
              <a:rPr lang="fi-FI" sz="2000" dirty="0" err="1"/>
              <a:t>from</a:t>
            </a:r>
            <a:r>
              <a:rPr lang="fi-FI" sz="2000" dirty="0"/>
              <a:t> R&amp;D to business </a:t>
            </a:r>
            <a:r>
              <a:rPr lang="fi-FI" sz="2000" dirty="0" err="1"/>
              <a:t>development</a:t>
            </a:r>
            <a:r>
              <a:rPr lang="fi-FI" sz="2000" dirty="0"/>
              <a:t> </a:t>
            </a:r>
            <a:r>
              <a:rPr lang="fi-FI" sz="2000" dirty="0" err="1"/>
              <a:t>more</a:t>
            </a:r>
            <a:r>
              <a:rPr lang="fi-FI" sz="2000" dirty="0"/>
              <a:t> as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matures</a:t>
            </a:r>
            <a:r>
              <a:rPr lang="fi-FI" sz="2000" dirty="0"/>
              <a:t> </a:t>
            </a:r>
          </a:p>
          <a:p>
            <a:r>
              <a:rPr lang="fi-FI" sz="2000" dirty="0" err="1"/>
              <a:t>Inflection</a:t>
            </a:r>
            <a:r>
              <a:rPr lang="fi-FI" sz="2000" dirty="0"/>
              <a:t> </a:t>
            </a:r>
            <a:r>
              <a:rPr lang="fi-FI" sz="2000" dirty="0" err="1"/>
              <a:t>point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31 </a:t>
            </a:r>
            <a:r>
              <a:rPr lang="fi-FI" sz="2000" dirty="0" err="1"/>
              <a:t>when</a:t>
            </a:r>
            <a:r>
              <a:rPr lang="fi-FI" sz="2000" dirty="0"/>
              <a:t> Technical </a:t>
            </a:r>
            <a:r>
              <a:rPr lang="fi-FI" sz="2000" dirty="0" err="1"/>
              <a:t>Maturity</a:t>
            </a:r>
            <a:r>
              <a:rPr lang="fi-FI" sz="2000" dirty="0"/>
              <a:t> </a:t>
            </a:r>
            <a:r>
              <a:rPr lang="fi-FI" sz="2000" dirty="0" err="1"/>
              <a:t>reaches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threshold</a:t>
            </a:r>
            <a:r>
              <a:rPr lang="fi-FI" sz="2000" dirty="0"/>
              <a:t> for </a:t>
            </a:r>
            <a:r>
              <a:rPr lang="fi-FI" sz="2000" dirty="0" err="1"/>
              <a:t>customers</a:t>
            </a:r>
            <a:endParaRPr lang="fi-FI" sz="2000" dirty="0"/>
          </a:p>
          <a:p>
            <a:pPr lvl="1"/>
            <a:r>
              <a:rPr lang="fi-FI" sz="2000" dirty="0" err="1"/>
              <a:t>Sparks</a:t>
            </a:r>
            <a:r>
              <a:rPr lang="fi-FI" sz="2000" dirty="0"/>
              <a:t> </a:t>
            </a:r>
            <a:r>
              <a:rPr lang="fi-FI" sz="2000" dirty="0" err="1"/>
              <a:t>change</a:t>
            </a:r>
            <a:r>
              <a:rPr lang="fi-FI" sz="2000" dirty="0"/>
              <a:t> in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 </a:t>
            </a:r>
            <a:r>
              <a:rPr lang="fi-FI" sz="2000" dirty="0" err="1"/>
              <a:t>activating</a:t>
            </a:r>
            <a:r>
              <a:rPr lang="fi-FI" sz="2000" dirty="0"/>
              <a:t> </a:t>
            </a:r>
            <a:r>
              <a:rPr lang="fi-FI" sz="2000" dirty="0" err="1"/>
              <a:t>reinforcing</a:t>
            </a:r>
            <a:r>
              <a:rPr lang="fi-FI" sz="2000" dirty="0"/>
              <a:t> </a:t>
            </a:r>
            <a:r>
              <a:rPr lang="fi-FI" sz="2000" dirty="0" err="1"/>
              <a:t>sales</a:t>
            </a:r>
            <a:r>
              <a:rPr lang="fi-FI" sz="2000" dirty="0"/>
              <a:t> and </a:t>
            </a:r>
            <a:r>
              <a:rPr lang="fi-FI" sz="2000" dirty="0" err="1"/>
              <a:t>imitation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endParaRPr lang="fi-FI" sz="2000" dirty="0"/>
          </a:p>
          <a:p>
            <a:pPr lvl="1"/>
            <a:r>
              <a:rPr lang="fi-FI" sz="2000" dirty="0"/>
              <a:t>As </a:t>
            </a:r>
            <a:r>
              <a:rPr lang="fi-FI" sz="2000" dirty="0" err="1"/>
              <a:t>well</a:t>
            </a:r>
            <a:r>
              <a:rPr lang="fi-FI" sz="2000" dirty="0"/>
              <a:t> as </a:t>
            </a:r>
            <a:r>
              <a:rPr lang="fi-FI" sz="2000" dirty="0" err="1"/>
              <a:t>customer</a:t>
            </a:r>
            <a:r>
              <a:rPr lang="fi-FI" sz="2000" dirty="0"/>
              <a:t> </a:t>
            </a:r>
            <a:r>
              <a:rPr lang="fi-FI" sz="2000" dirty="0" err="1"/>
              <a:t>retention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endParaRPr lang="fi-FI" sz="2000" dirty="0"/>
          </a:p>
          <a:p>
            <a:r>
              <a:rPr lang="fi-FI" sz="2000" dirty="0" err="1"/>
              <a:t>Month</a:t>
            </a:r>
            <a:r>
              <a:rPr lang="fi-FI" sz="2000" dirty="0"/>
              <a:t> 41 </a:t>
            </a:r>
            <a:r>
              <a:rPr lang="fi-FI" sz="2000" dirty="0" err="1"/>
              <a:t>reinforcing</a:t>
            </a:r>
            <a:r>
              <a:rPr lang="fi-FI" sz="2000" dirty="0"/>
              <a:t> </a:t>
            </a:r>
            <a:r>
              <a:rPr lang="fi-FI" sz="2000" dirty="0" err="1"/>
              <a:t>sales</a:t>
            </a:r>
            <a:r>
              <a:rPr lang="fi-FI" sz="2000" dirty="0"/>
              <a:t> </a:t>
            </a:r>
            <a:r>
              <a:rPr lang="fi-FI" sz="2000" dirty="0" err="1"/>
              <a:t>revenue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</a:t>
            </a:r>
            <a:r>
              <a:rPr lang="fi-FI" sz="2000" dirty="0" err="1"/>
              <a:t>begins</a:t>
            </a:r>
            <a:r>
              <a:rPr lang="fi-FI" sz="2000" dirty="0"/>
              <a:t> to </a:t>
            </a:r>
            <a:r>
              <a:rPr lang="fi-FI" sz="2000" dirty="0" err="1"/>
              <a:t>dominate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cost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r>
              <a:rPr lang="fi-FI" sz="2000" dirty="0"/>
              <a:t>.</a:t>
            </a:r>
          </a:p>
          <a:p>
            <a:r>
              <a:rPr lang="fi-FI" sz="2000" dirty="0" err="1"/>
              <a:t>Increasing</a:t>
            </a:r>
            <a:r>
              <a:rPr lang="fi-FI" sz="2000" dirty="0"/>
              <a:t> </a:t>
            </a:r>
            <a:r>
              <a:rPr lang="fi-FI" sz="2000" dirty="0" err="1"/>
              <a:t>sales</a:t>
            </a:r>
            <a:r>
              <a:rPr lang="fi-FI" sz="2000" dirty="0"/>
              <a:t> </a:t>
            </a:r>
            <a:r>
              <a:rPr lang="fi-FI" sz="2000" dirty="0" err="1"/>
              <a:t>also</a:t>
            </a:r>
            <a:r>
              <a:rPr lang="fi-FI" sz="2000" dirty="0"/>
              <a:t> </a:t>
            </a:r>
            <a:r>
              <a:rPr lang="fi-FI" sz="2000" dirty="0" err="1"/>
              <a:t>increases</a:t>
            </a:r>
            <a:r>
              <a:rPr lang="fi-FI" sz="2000" dirty="0"/>
              <a:t> operating </a:t>
            </a:r>
            <a:r>
              <a:rPr lang="fi-FI" sz="2000" dirty="0" err="1"/>
              <a:t>costs</a:t>
            </a:r>
            <a:r>
              <a:rPr lang="fi-FI" sz="2000" dirty="0"/>
              <a:t>, </a:t>
            </a:r>
            <a:r>
              <a:rPr lang="fi-FI" sz="2000" dirty="0" err="1"/>
              <a:t>due</a:t>
            </a:r>
            <a:r>
              <a:rPr lang="fi-FI" sz="2000" dirty="0"/>
              <a:t> to </a:t>
            </a:r>
            <a:r>
              <a:rPr lang="fi-FI" sz="2000" dirty="0" err="1"/>
              <a:t>customer</a:t>
            </a:r>
            <a:r>
              <a:rPr lang="fi-FI" sz="2000" dirty="0"/>
              <a:t> </a:t>
            </a:r>
            <a:r>
              <a:rPr lang="fi-FI" sz="2000" dirty="0" err="1"/>
              <a:t>retention</a:t>
            </a:r>
            <a:r>
              <a:rPr lang="fi-FI" sz="2000" dirty="0"/>
              <a:t> and </a:t>
            </a:r>
            <a:r>
              <a:rPr lang="fi-FI" sz="2000" dirty="0" err="1"/>
              <a:t>thus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funding</a:t>
            </a:r>
            <a:r>
              <a:rPr lang="fi-FI" sz="2000" dirty="0"/>
              <a:t> </a:t>
            </a:r>
            <a:r>
              <a:rPr lang="fi-FI" sz="2000" dirty="0" err="1"/>
              <a:t>need</a:t>
            </a:r>
            <a:r>
              <a:rPr lang="fi-FI" sz="2000" dirty="0"/>
              <a:t> </a:t>
            </a:r>
            <a:r>
              <a:rPr lang="fi-FI" sz="2000" dirty="0" err="1"/>
              <a:t>increases</a:t>
            </a:r>
            <a:endParaRPr lang="fi-FI" sz="2000" dirty="0"/>
          </a:p>
          <a:p>
            <a:pPr lvl="1"/>
            <a:r>
              <a:rPr lang="fi-FI" sz="2000" dirty="0" err="1"/>
              <a:t>Thus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venture</a:t>
            </a:r>
            <a:r>
              <a:rPr lang="fi-FI" sz="2000" dirty="0"/>
              <a:t> capital </a:t>
            </a:r>
            <a:r>
              <a:rPr lang="fi-FI" sz="2000" dirty="0" err="1"/>
              <a:t>funding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48 is </a:t>
            </a:r>
            <a:r>
              <a:rPr lang="fi-FI" sz="2000" dirty="0" err="1"/>
              <a:t>more</a:t>
            </a:r>
            <a:r>
              <a:rPr lang="fi-FI" sz="2000" dirty="0"/>
              <a:t> </a:t>
            </a:r>
            <a:r>
              <a:rPr lang="fi-FI" sz="2000" dirty="0" err="1"/>
              <a:t>than</a:t>
            </a:r>
            <a:r>
              <a:rPr lang="fi-FI" sz="2000" dirty="0"/>
              <a:t> in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previous</a:t>
            </a:r>
            <a:r>
              <a:rPr lang="fi-FI" sz="2000" dirty="0"/>
              <a:t> </a:t>
            </a:r>
            <a:r>
              <a:rPr lang="fi-FI" sz="2000" dirty="0" err="1"/>
              <a:t>round</a:t>
            </a:r>
            <a:endParaRPr lang="fi-FI" sz="2000" dirty="0"/>
          </a:p>
          <a:p>
            <a:pPr marL="0" indent="0">
              <a:buNone/>
            </a:pPr>
            <a:r>
              <a:rPr lang="fi-FI" sz="2000" u="sng" dirty="0" err="1"/>
              <a:t>Undesired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/>
              <a:t>In </a:t>
            </a:r>
            <a:r>
              <a:rPr lang="fi-FI" sz="2000" dirty="0" err="1"/>
              <a:t>undesired</a:t>
            </a:r>
            <a:r>
              <a:rPr lang="fi-FI" sz="2000" dirty="0"/>
              <a:t> </a:t>
            </a:r>
            <a:r>
              <a:rPr lang="fi-FI" sz="2000" dirty="0" err="1"/>
              <a:t>scenario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shift</a:t>
            </a:r>
            <a:r>
              <a:rPr lang="fi-FI" sz="2000" dirty="0"/>
              <a:t> </a:t>
            </a:r>
            <a:r>
              <a:rPr lang="fi-FI" sz="2000" dirty="0" err="1"/>
              <a:t>does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happen</a:t>
            </a:r>
            <a:r>
              <a:rPr lang="fi-FI" sz="2000" dirty="0"/>
              <a:t>. </a:t>
            </a:r>
          </a:p>
          <a:p>
            <a:r>
              <a:rPr lang="fi-FI" sz="2000" dirty="0" err="1"/>
              <a:t>Insufficient</a:t>
            </a:r>
            <a:r>
              <a:rPr lang="fi-FI" sz="2000" dirty="0"/>
              <a:t>  </a:t>
            </a:r>
            <a:r>
              <a:rPr lang="fi-FI" sz="2000" dirty="0" err="1"/>
              <a:t>revenue</a:t>
            </a:r>
            <a:r>
              <a:rPr lang="fi-FI" sz="2000" dirty="0"/>
              <a:t> </a:t>
            </a:r>
            <a:r>
              <a:rPr lang="fi-FI" sz="2000" dirty="0" err="1"/>
              <a:t>leads</a:t>
            </a:r>
            <a:r>
              <a:rPr lang="fi-FI" sz="2000" dirty="0"/>
              <a:t> to </a:t>
            </a:r>
            <a:r>
              <a:rPr lang="fi-FI" sz="2000" dirty="0" err="1"/>
              <a:t>Bad</a:t>
            </a:r>
            <a:r>
              <a:rPr lang="fi-FI" sz="2000" dirty="0"/>
              <a:t> </a:t>
            </a:r>
            <a:r>
              <a:rPr lang="fi-FI" sz="2000" dirty="0" err="1"/>
              <a:t>risk</a:t>
            </a:r>
            <a:r>
              <a:rPr lang="fi-FI" sz="2000" dirty="0"/>
              <a:t> </a:t>
            </a:r>
            <a:r>
              <a:rPr lang="fi-FI" sz="2000" dirty="0" err="1"/>
              <a:t>profile</a:t>
            </a:r>
            <a:r>
              <a:rPr lang="fi-FI" sz="2000" dirty="0"/>
              <a:t> and </a:t>
            </a:r>
            <a:r>
              <a:rPr lang="fi-FI" sz="2000" dirty="0" err="1"/>
              <a:t>thus</a:t>
            </a:r>
            <a:r>
              <a:rPr lang="fi-FI" sz="2000" dirty="0"/>
              <a:t> no </a:t>
            </a:r>
            <a:r>
              <a:rPr lang="fi-FI" sz="2000" dirty="0" err="1"/>
              <a:t>Venture</a:t>
            </a:r>
            <a:r>
              <a:rPr lang="fi-FI" sz="2000" dirty="0"/>
              <a:t> Capital</a:t>
            </a:r>
          </a:p>
          <a:p>
            <a:endParaRPr lang="fi-FI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sz="1200" dirty="0" err="1"/>
              <a:t>Budget</a:t>
            </a:r>
            <a:r>
              <a:rPr lang="fi-FI" sz="1200" dirty="0"/>
              <a:t> is </a:t>
            </a:r>
            <a:r>
              <a:rPr lang="fi-FI" sz="1200" dirty="0" err="1"/>
              <a:t>shifting</a:t>
            </a:r>
            <a:r>
              <a:rPr lang="fi-FI" sz="1200" dirty="0"/>
              <a:t> </a:t>
            </a:r>
            <a:r>
              <a:rPr lang="fi-FI" sz="1200" dirty="0" err="1"/>
              <a:t>from</a:t>
            </a:r>
            <a:r>
              <a:rPr lang="fi-FI" sz="1200" dirty="0"/>
              <a:t> R&amp;D to business </a:t>
            </a:r>
            <a:r>
              <a:rPr lang="fi-FI" sz="1200" dirty="0" err="1"/>
              <a:t>development</a:t>
            </a:r>
            <a:r>
              <a:rPr lang="fi-FI" sz="1200" dirty="0"/>
              <a:t> </a:t>
            </a:r>
            <a:r>
              <a:rPr lang="fi-FI" sz="1200" dirty="0" err="1"/>
              <a:t>more</a:t>
            </a:r>
            <a:r>
              <a:rPr lang="fi-FI" sz="1200" dirty="0"/>
              <a:t> as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technology</a:t>
            </a:r>
            <a:r>
              <a:rPr lang="fi-FI" sz="1200" dirty="0"/>
              <a:t> </a:t>
            </a:r>
            <a:r>
              <a:rPr lang="fi-FI" sz="1200" dirty="0" err="1"/>
              <a:t>matures</a:t>
            </a:r>
            <a:r>
              <a:rPr lang="fi-FI" sz="1200" dirty="0"/>
              <a:t> 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EAD59-18F9-7F02-776B-00581D3000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12679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B24597-BC35-839C-1B59-410D74212B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A07D8C-C994-51DC-10DC-5ECB4CAD3A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E47B04-9C6D-AA32-5D85-18763ED1EA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1200" dirty="0"/>
              <a:t>System </a:t>
            </a:r>
            <a:r>
              <a:rPr lang="fi-FI" sz="1200" dirty="0" err="1"/>
              <a:t>dynamics</a:t>
            </a:r>
            <a:endParaRPr lang="fi-FI" sz="1200" dirty="0"/>
          </a:p>
          <a:p>
            <a:r>
              <a:rPr lang="fi-FI" sz="1200" dirty="0" err="1"/>
              <a:t>Accumulations</a:t>
            </a:r>
            <a:endParaRPr lang="fi-FI" sz="1200" dirty="0"/>
          </a:p>
          <a:p>
            <a:r>
              <a:rPr lang="fi-FI" sz="1200" dirty="0" err="1"/>
              <a:t>Delays</a:t>
            </a:r>
            <a:endParaRPr lang="fi-FI" sz="1200" dirty="0"/>
          </a:p>
          <a:p>
            <a:r>
              <a:rPr lang="fi-FI" sz="1200" dirty="0"/>
              <a:t>Feedback</a:t>
            </a:r>
          </a:p>
          <a:p>
            <a:r>
              <a:rPr lang="fi-FI" sz="1200" dirty="0" err="1"/>
              <a:t>Sensitivity</a:t>
            </a:r>
            <a:r>
              <a:rPr lang="fi-FI" sz="1200" dirty="0"/>
              <a:t> and </a:t>
            </a:r>
            <a:r>
              <a:rPr lang="fi-FI" sz="1200" dirty="0" err="1"/>
              <a:t>scenario</a:t>
            </a:r>
            <a:r>
              <a:rPr lang="fi-FI" sz="1200" dirty="0"/>
              <a:t> </a:t>
            </a:r>
            <a:r>
              <a:rPr lang="fi-FI" sz="1200" dirty="0" err="1"/>
              <a:t>analysis</a:t>
            </a:r>
            <a:endParaRPr lang="fi-FI" sz="1200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89754E-D429-A43F-CCF8-EBE4B2F56E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99661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87C546-688D-9E0A-9C21-E9838C3846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54D52B-0290-350E-96D1-3AEB841166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F25F28-7FDD-DAA3-8BF7-E51E40DF5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1200" dirty="0"/>
              <a:t>System </a:t>
            </a:r>
            <a:r>
              <a:rPr lang="fi-FI" sz="1200" dirty="0" err="1"/>
              <a:t>dynamics</a:t>
            </a:r>
            <a:endParaRPr lang="fi-FI" sz="1200" dirty="0"/>
          </a:p>
          <a:p>
            <a:r>
              <a:rPr lang="fi-FI" sz="1200" dirty="0" err="1"/>
              <a:t>Accumulations</a:t>
            </a:r>
            <a:endParaRPr lang="fi-FI" sz="1200" dirty="0"/>
          </a:p>
          <a:p>
            <a:r>
              <a:rPr lang="fi-FI" sz="1200" dirty="0" err="1"/>
              <a:t>Delays</a:t>
            </a:r>
            <a:endParaRPr lang="fi-FI" sz="1200" dirty="0"/>
          </a:p>
          <a:p>
            <a:r>
              <a:rPr lang="fi-FI" sz="1200" dirty="0"/>
              <a:t>Feedback</a:t>
            </a:r>
          </a:p>
          <a:p>
            <a:r>
              <a:rPr lang="fi-FI" sz="1200" dirty="0" err="1"/>
              <a:t>Sensitivity</a:t>
            </a:r>
            <a:r>
              <a:rPr lang="fi-FI" sz="1200" dirty="0"/>
              <a:t> and </a:t>
            </a:r>
            <a:r>
              <a:rPr lang="fi-FI" sz="1200" dirty="0" err="1"/>
              <a:t>scenario</a:t>
            </a:r>
            <a:r>
              <a:rPr lang="fi-FI" sz="1200" dirty="0"/>
              <a:t> </a:t>
            </a:r>
            <a:r>
              <a:rPr lang="fi-FI" sz="1200" dirty="0" err="1"/>
              <a:t>analysis</a:t>
            </a:r>
            <a:endParaRPr lang="fi-FI" sz="1200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E9CE2-AE9F-7AD5-8610-185E7CEFF8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287313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20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5047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AB721-730E-AF6C-840F-D2072A59E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51FAF6-1C3D-D2ED-B468-B2E744671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697FF5-6CC6-4412-EE4F-51C62B34A5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1200" dirty="0"/>
              <a:t>System </a:t>
            </a:r>
            <a:r>
              <a:rPr lang="fi-FI" sz="1200" dirty="0" err="1"/>
              <a:t>dynamics</a:t>
            </a:r>
            <a:endParaRPr lang="fi-FI" sz="1200" dirty="0"/>
          </a:p>
          <a:p>
            <a:r>
              <a:rPr lang="fi-FI" sz="1200" dirty="0" err="1"/>
              <a:t>Accumulations</a:t>
            </a:r>
            <a:endParaRPr lang="fi-FI" sz="1200" dirty="0"/>
          </a:p>
          <a:p>
            <a:r>
              <a:rPr lang="fi-FI" sz="1200" dirty="0" err="1"/>
              <a:t>Delays</a:t>
            </a:r>
            <a:endParaRPr lang="fi-FI" sz="1200" dirty="0"/>
          </a:p>
          <a:p>
            <a:r>
              <a:rPr lang="fi-FI" sz="1200" dirty="0"/>
              <a:t>Feedback</a:t>
            </a:r>
          </a:p>
          <a:p>
            <a:r>
              <a:rPr lang="fi-FI" sz="1200" dirty="0" err="1"/>
              <a:t>Sensitivity</a:t>
            </a:r>
            <a:r>
              <a:rPr lang="fi-FI" sz="1200" dirty="0"/>
              <a:t> and </a:t>
            </a:r>
            <a:r>
              <a:rPr lang="fi-FI" sz="1200" dirty="0" err="1"/>
              <a:t>scenario</a:t>
            </a:r>
            <a:r>
              <a:rPr lang="fi-FI" sz="1200" dirty="0"/>
              <a:t> </a:t>
            </a:r>
            <a:r>
              <a:rPr lang="fi-FI" sz="1200" dirty="0" err="1"/>
              <a:t>analysis</a:t>
            </a:r>
            <a:endParaRPr lang="fi-FI" sz="1200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0F2BF-815A-B63D-B66F-8E33BD2947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21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991744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does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account</a:t>
            </a:r>
            <a:r>
              <a:rPr lang="fi-FI" sz="2000" dirty="0"/>
              <a:t> for </a:t>
            </a:r>
            <a:r>
              <a:rPr lang="fi-FI" sz="2000" dirty="0" err="1"/>
              <a:t>dynamics</a:t>
            </a:r>
            <a:r>
              <a:rPr lang="fi-FI" sz="2000" dirty="0"/>
              <a:t> of </a:t>
            </a:r>
            <a:r>
              <a:rPr lang="fi-FI" sz="2000" dirty="0" err="1"/>
              <a:t>competition</a:t>
            </a:r>
            <a:r>
              <a:rPr lang="fi-FI" sz="2000" dirty="0"/>
              <a:t> in market. </a:t>
            </a:r>
          </a:p>
          <a:p>
            <a:pPr lvl="1">
              <a:lnSpc>
                <a:spcPct val="150000"/>
              </a:lnSpc>
            </a:pPr>
            <a:r>
              <a:rPr lang="fi-FI" sz="2000" dirty="0" err="1"/>
              <a:t>However</a:t>
            </a:r>
            <a:r>
              <a:rPr lang="fi-FI" sz="2000" dirty="0"/>
              <a:t>, </a:t>
            </a:r>
            <a:r>
              <a:rPr lang="fi-FI" sz="2000" dirty="0" err="1"/>
              <a:t>customer</a:t>
            </a:r>
            <a:r>
              <a:rPr lang="fi-FI" sz="2000" dirty="0"/>
              <a:t> </a:t>
            </a:r>
            <a:r>
              <a:rPr lang="fi-FI" sz="2000" dirty="0" err="1"/>
              <a:t>retention</a:t>
            </a:r>
            <a:r>
              <a:rPr lang="fi-FI" sz="2000" dirty="0"/>
              <a:t> </a:t>
            </a:r>
            <a:r>
              <a:rPr lang="fi-FI" sz="2000" dirty="0" err="1"/>
              <a:t>costs</a:t>
            </a:r>
            <a:r>
              <a:rPr lang="fi-FI" sz="2000" dirty="0"/>
              <a:t> and </a:t>
            </a:r>
            <a:r>
              <a:rPr lang="fi-FI" sz="2000" dirty="0" err="1"/>
              <a:t>continued</a:t>
            </a:r>
            <a:r>
              <a:rPr lang="fi-FI" sz="2000" dirty="0"/>
              <a:t> R&amp;D </a:t>
            </a:r>
            <a:r>
              <a:rPr lang="fi-FI" sz="2000" dirty="0" err="1"/>
              <a:t>costs</a:t>
            </a:r>
            <a:r>
              <a:rPr lang="fi-FI" sz="2000" dirty="0"/>
              <a:t> </a:t>
            </a:r>
            <a:r>
              <a:rPr lang="fi-FI" sz="2000" dirty="0" err="1"/>
              <a:t>could</a:t>
            </a:r>
            <a:r>
              <a:rPr lang="fi-FI" sz="2000" dirty="0"/>
              <a:t>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viewed</a:t>
            </a:r>
            <a:r>
              <a:rPr lang="fi-FI" sz="2000" dirty="0"/>
              <a:t> as </a:t>
            </a:r>
            <a:r>
              <a:rPr lang="fi-FI" sz="2000" dirty="0" err="1"/>
              <a:t>proxies</a:t>
            </a:r>
            <a:r>
              <a:rPr lang="fi-FI" sz="2000" dirty="0"/>
              <a:t> for </a:t>
            </a:r>
            <a:r>
              <a:rPr lang="fi-FI" sz="2000" dirty="0" err="1"/>
              <a:t>keeping</a:t>
            </a:r>
            <a:r>
              <a:rPr lang="fi-FI" sz="2000" dirty="0"/>
              <a:t> </a:t>
            </a:r>
            <a:r>
              <a:rPr lang="fi-FI" sz="2000" dirty="0" err="1"/>
              <a:t>customers</a:t>
            </a:r>
            <a:r>
              <a:rPr lang="fi-FI" sz="2000" dirty="0"/>
              <a:t> </a:t>
            </a:r>
            <a:r>
              <a:rPr lang="fi-FI" sz="2000" dirty="0" err="1"/>
              <a:t>satisfied</a:t>
            </a:r>
            <a:r>
              <a:rPr lang="fi-FI" sz="2000" dirty="0"/>
              <a:t> and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up</a:t>
            </a:r>
            <a:r>
              <a:rPr lang="fi-FI" sz="2000" dirty="0"/>
              <a:t> to </a:t>
            </a:r>
            <a:r>
              <a:rPr lang="fi-FI" sz="2000" dirty="0" err="1"/>
              <a:t>date</a:t>
            </a:r>
            <a:endParaRPr lang="fi-FI" sz="2000" dirty="0"/>
          </a:p>
          <a:p>
            <a:pPr lvl="1">
              <a:lnSpc>
                <a:spcPct val="150000"/>
              </a:lnSpc>
            </a:pPr>
            <a:r>
              <a:rPr lang="fi-FI" sz="2000" dirty="0" err="1"/>
              <a:t>Policy</a:t>
            </a:r>
            <a:r>
              <a:rPr lang="fi-FI" sz="2000" dirty="0"/>
              <a:t> </a:t>
            </a:r>
            <a:r>
              <a:rPr lang="fi-FI" sz="2000" dirty="0" err="1"/>
              <a:t>implications</a:t>
            </a:r>
            <a:r>
              <a:rPr lang="fi-FI" sz="2000" dirty="0"/>
              <a:t> </a:t>
            </a:r>
            <a:r>
              <a:rPr lang="fi-FI" sz="2000" dirty="0" err="1"/>
              <a:t>may</a:t>
            </a:r>
            <a:r>
              <a:rPr lang="fi-FI" sz="2000" dirty="0"/>
              <a:t>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very</a:t>
            </a:r>
            <a:r>
              <a:rPr lang="fi-FI" sz="2000" dirty="0"/>
              <a:t> </a:t>
            </a:r>
            <a:r>
              <a:rPr lang="fi-FI" sz="2000" dirty="0" err="1"/>
              <a:t>different</a:t>
            </a:r>
            <a:r>
              <a:rPr lang="fi-FI" sz="2000" dirty="0"/>
              <a:t> </a:t>
            </a:r>
            <a:r>
              <a:rPr lang="fi-FI" sz="2000" dirty="0" err="1"/>
              <a:t>where</a:t>
            </a:r>
            <a:r>
              <a:rPr lang="fi-FI" sz="2000" dirty="0"/>
              <a:t> a </a:t>
            </a:r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competes</a:t>
            </a:r>
            <a:r>
              <a:rPr lang="fi-FI" sz="2000" dirty="0"/>
              <a:t> for </a:t>
            </a:r>
            <a:r>
              <a:rPr lang="fi-FI" sz="2000" dirty="0" err="1"/>
              <a:t>customers</a:t>
            </a:r>
            <a:r>
              <a:rPr lang="fi-FI" sz="2000" dirty="0"/>
              <a:t> in a </a:t>
            </a:r>
            <a:r>
              <a:rPr lang="fi-FI" sz="2000" dirty="0" err="1"/>
              <a:t>finite</a:t>
            </a:r>
            <a:r>
              <a:rPr lang="fi-FI" sz="2000" dirty="0"/>
              <a:t> market.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i-FI" sz="2000" dirty="0"/>
              <a:t>2. </a:t>
            </a:r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does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account</a:t>
            </a:r>
            <a:r>
              <a:rPr lang="fi-FI" sz="2000" dirty="0"/>
              <a:t> for </a:t>
            </a:r>
            <a:r>
              <a:rPr lang="fi-FI" sz="2000" dirty="0" err="1"/>
              <a:t>firm’s</a:t>
            </a:r>
            <a:r>
              <a:rPr lang="fi-FI" sz="2000" dirty="0"/>
              <a:t> </a:t>
            </a:r>
            <a:r>
              <a:rPr lang="fi-FI" sz="2000" dirty="0" err="1"/>
              <a:t>sensitivity</a:t>
            </a:r>
            <a:r>
              <a:rPr lang="fi-FI" sz="2000" dirty="0"/>
              <a:t> to </a:t>
            </a:r>
            <a:r>
              <a:rPr lang="fi-FI" sz="2000" dirty="0" err="1"/>
              <a:t>low</a:t>
            </a:r>
            <a:r>
              <a:rPr lang="fi-FI" sz="2000" dirty="0"/>
              <a:t> </a:t>
            </a:r>
            <a:r>
              <a:rPr lang="fi-FI" sz="2000" dirty="0" err="1"/>
              <a:t>levels</a:t>
            </a:r>
            <a:r>
              <a:rPr lang="fi-FI" sz="2000" dirty="0"/>
              <a:t> of </a:t>
            </a:r>
            <a:r>
              <a:rPr lang="fi-FI" sz="2000" dirty="0" err="1"/>
              <a:t>cash</a:t>
            </a:r>
            <a:r>
              <a:rPr lang="fi-FI" sz="2000" dirty="0"/>
              <a:t> </a:t>
            </a:r>
            <a:r>
              <a:rPr lang="fi-FI" sz="2000" dirty="0" err="1"/>
              <a:t>flow</a:t>
            </a:r>
            <a:endParaRPr lang="fi-FI" sz="2000" dirty="0"/>
          </a:p>
          <a:p>
            <a:pPr marL="0" indent="0">
              <a:lnSpc>
                <a:spcPct val="150000"/>
              </a:lnSpc>
              <a:buNone/>
            </a:pPr>
            <a:r>
              <a:rPr lang="fi-FI" sz="2000" dirty="0"/>
              <a:t>3. </a:t>
            </a:r>
            <a:r>
              <a:rPr lang="fi-FI" sz="2000" dirty="0" err="1"/>
              <a:t>Percentage</a:t>
            </a:r>
            <a:r>
              <a:rPr lang="fi-FI" sz="2000" dirty="0"/>
              <a:t> of </a:t>
            </a:r>
            <a:r>
              <a:rPr lang="fi-FI" sz="2000" dirty="0" err="1"/>
              <a:t>budget</a:t>
            </a:r>
            <a:r>
              <a:rPr lang="fi-FI" sz="2000" dirty="0"/>
              <a:t> </a:t>
            </a:r>
            <a:r>
              <a:rPr lang="fi-FI" sz="2000" dirty="0" err="1"/>
              <a:t>was</a:t>
            </a:r>
            <a:r>
              <a:rPr lang="fi-FI" sz="2000" dirty="0"/>
              <a:t> </a:t>
            </a:r>
            <a:r>
              <a:rPr lang="fi-FI" sz="2000" dirty="0" err="1"/>
              <a:t>treated</a:t>
            </a:r>
            <a:r>
              <a:rPr lang="fi-FI" sz="2000" dirty="0"/>
              <a:t> as an </a:t>
            </a:r>
            <a:r>
              <a:rPr lang="fi-FI" sz="2000" dirty="0" err="1"/>
              <a:t>exogenous</a:t>
            </a:r>
            <a:r>
              <a:rPr lang="fi-FI" sz="2000" dirty="0"/>
              <a:t> </a:t>
            </a:r>
            <a:r>
              <a:rPr lang="fi-FI" sz="2000" dirty="0" err="1"/>
              <a:t>variable</a:t>
            </a:r>
            <a:r>
              <a:rPr lang="fi-FI" sz="2000" dirty="0"/>
              <a:t>. In </a:t>
            </a:r>
            <a:r>
              <a:rPr lang="fi-FI" sz="2000" dirty="0" err="1"/>
              <a:t>reality</a:t>
            </a:r>
            <a:r>
              <a:rPr lang="fi-FI" sz="2000" dirty="0"/>
              <a:t>, </a:t>
            </a:r>
            <a:r>
              <a:rPr lang="fi-FI" sz="2000" dirty="0" err="1"/>
              <a:t>budget</a:t>
            </a:r>
            <a:r>
              <a:rPr lang="fi-FI" sz="2000" dirty="0"/>
              <a:t> </a:t>
            </a:r>
            <a:r>
              <a:rPr lang="fi-FI" sz="2000" dirty="0" err="1"/>
              <a:t>allocation</a:t>
            </a:r>
            <a:r>
              <a:rPr lang="fi-FI" sz="2000" dirty="0"/>
              <a:t> is an </a:t>
            </a:r>
            <a:r>
              <a:rPr lang="fi-FI" sz="2000" dirty="0" err="1"/>
              <a:t>endogenous</a:t>
            </a:r>
            <a:r>
              <a:rPr lang="fi-FI" sz="2000" dirty="0"/>
              <a:t> </a:t>
            </a:r>
            <a:r>
              <a:rPr lang="fi-FI" sz="2000" dirty="0" err="1"/>
              <a:t>decision</a:t>
            </a:r>
            <a:r>
              <a:rPr lang="fi-FI" sz="2000" dirty="0"/>
              <a:t> </a:t>
            </a:r>
            <a:r>
              <a:rPr lang="fi-FI" sz="2000" dirty="0" err="1"/>
              <a:t>rule</a:t>
            </a:r>
            <a:r>
              <a:rPr lang="fi-FI" sz="2000" dirty="0"/>
              <a:t> </a:t>
            </a:r>
            <a:r>
              <a:rPr lang="fi-FI" sz="2000" dirty="0" err="1"/>
              <a:t>controlled</a:t>
            </a:r>
            <a:r>
              <a:rPr lang="fi-FI" sz="2000" dirty="0"/>
              <a:t> </a:t>
            </a:r>
            <a:r>
              <a:rPr lang="fi-FI" sz="2000" dirty="0" err="1"/>
              <a:t>by</a:t>
            </a:r>
            <a:r>
              <a:rPr lang="fi-FI" sz="2000" dirty="0"/>
              <a:t> </a:t>
            </a:r>
            <a:r>
              <a:rPr lang="fi-FI" sz="2000" dirty="0" err="1"/>
              <a:t>firm’s</a:t>
            </a:r>
            <a:r>
              <a:rPr lang="fi-FI" sz="2000" dirty="0"/>
              <a:t> </a:t>
            </a:r>
            <a:r>
              <a:rPr lang="fi-FI" sz="2000" dirty="0" err="1"/>
              <a:t>activities</a:t>
            </a:r>
            <a:r>
              <a:rPr lang="fi-FI" sz="2000" dirty="0"/>
              <a:t> and </a:t>
            </a:r>
            <a:r>
              <a:rPr lang="fi-FI" sz="2000" dirty="0" err="1"/>
              <a:t>results</a:t>
            </a:r>
            <a:r>
              <a:rPr lang="fi-FI" sz="2000" dirty="0"/>
              <a:t>, and </a:t>
            </a:r>
            <a:r>
              <a:rPr lang="fi-FI" sz="2000" dirty="0" err="1"/>
              <a:t>influced</a:t>
            </a:r>
            <a:r>
              <a:rPr lang="fi-FI" sz="2000" dirty="0"/>
              <a:t> </a:t>
            </a:r>
            <a:r>
              <a:rPr lang="fi-FI" sz="2000" dirty="0" err="1"/>
              <a:t>by</a:t>
            </a:r>
            <a:r>
              <a:rPr lang="fi-FI" sz="2000" dirty="0"/>
              <a:t> </a:t>
            </a:r>
            <a:r>
              <a:rPr lang="fi-FI" sz="2000" dirty="0" err="1"/>
              <a:t>human</a:t>
            </a:r>
            <a:r>
              <a:rPr lang="fi-FI" sz="2000" dirty="0"/>
              <a:t> </a:t>
            </a:r>
            <a:r>
              <a:rPr lang="fi-FI" sz="2000" dirty="0" err="1"/>
              <a:t>factors</a:t>
            </a:r>
            <a:r>
              <a:rPr lang="fi-FI" sz="2000" dirty="0"/>
              <a:t> and market </a:t>
            </a:r>
            <a:r>
              <a:rPr lang="fi-FI" sz="2000" dirty="0" err="1"/>
              <a:t>developments</a:t>
            </a:r>
            <a:endParaRPr lang="fi-FI" sz="2000" dirty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22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81006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F3B38E-31B6-153D-2912-40D40A56E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BB4FDB9-880B-90D0-93F3-694AFABE94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35EBD1-022D-361F-ADFB-3EFE310AF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i-FI" sz="1200" dirty="0" err="1"/>
              <a:t>Insight-model</a:t>
            </a:r>
            <a:r>
              <a:rPr lang="fi-FI" sz="1200" dirty="0"/>
              <a:t> on </a:t>
            </a:r>
            <a:r>
              <a:rPr lang="fi-FI" sz="1200" dirty="0" err="1"/>
              <a:t>how</a:t>
            </a:r>
            <a:r>
              <a:rPr lang="fi-FI" sz="1200" dirty="0"/>
              <a:t> </a:t>
            </a:r>
            <a:r>
              <a:rPr lang="fi-FI" sz="1200" dirty="0" err="1"/>
              <a:t>deep</a:t>
            </a:r>
            <a:r>
              <a:rPr lang="fi-FI" sz="1200" dirty="0"/>
              <a:t> </a:t>
            </a:r>
            <a:r>
              <a:rPr lang="fi-FI" sz="1200" dirty="0" err="1"/>
              <a:t>tech</a:t>
            </a:r>
            <a:r>
              <a:rPr lang="fi-FI" sz="1200" dirty="0"/>
              <a:t> </a:t>
            </a:r>
            <a:r>
              <a:rPr lang="fi-FI" sz="1200" dirty="0" err="1"/>
              <a:t>firms</a:t>
            </a:r>
            <a:r>
              <a:rPr lang="fi-FI" sz="1200" dirty="0"/>
              <a:t> </a:t>
            </a:r>
            <a:r>
              <a:rPr lang="fi-FI" sz="1200" dirty="0" err="1"/>
              <a:t>can</a:t>
            </a:r>
            <a:r>
              <a:rPr lang="fi-FI" sz="1200" dirty="0"/>
              <a:t> </a:t>
            </a:r>
            <a:r>
              <a:rPr lang="fi-FI" sz="1200" dirty="0" err="1"/>
              <a:t>navigate</a:t>
            </a:r>
            <a:r>
              <a:rPr lang="fi-FI" sz="1200" dirty="0"/>
              <a:t>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Valley</a:t>
            </a:r>
            <a:r>
              <a:rPr lang="fi-FI" sz="1200" dirty="0"/>
              <a:t> of </a:t>
            </a:r>
            <a:r>
              <a:rPr lang="fi-FI" sz="1200" dirty="0" err="1"/>
              <a:t>Death</a:t>
            </a:r>
            <a:r>
              <a:rPr lang="fi-FI" sz="1200" dirty="0"/>
              <a:t> </a:t>
            </a:r>
            <a:r>
              <a:rPr lang="fi-FI" sz="1200" dirty="0" err="1"/>
              <a:t>caused</a:t>
            </a:r>
            <a:r>
              <a:rPr lang="fi-FI" sz="1200" dirty="0"/>
              <a:t> </a:t>
            </a:r>
            <a:r>
              <a:rPr lang="fi-FI" sz="1200" dirty="0" err="1"/>
              <a:t>by</a:t>
            </a:r>
            <a:r>
              <a:rPr lang="fi-FI" sz="1200" dirty="0"/>
              <a:t> a </a:t>
            </a:r>
            <a:r>
              <a:rPr lang="fi-FI" sz="1200" b="1" dirty="0" err="1"/>
              <a:t>funding</a:t>
            </a:r>
            <a:r>
              <a:rPr lang="fi-FI" sz="1200" b="1" dirty="0"/>
              <a:t> </a:t>
            </a:r>
            <a:r>
              <a:rPr lang="fi-FI" sz="1200" b="1" dirty="0" err="1"/>
              <a:t>gap</a:t>
            </a:r>
            <a:endParaRPr lang="fi-FI" sz="1200" b="1" dirty="0"/>
          </a:p>
          <a:p>
            <a:pPr>
              <a:lnSpc>
                <a:spcPct val="150000"/>
              </a:lnSpc>
            </a:pPr>
            <a:r>
              <a:rPr lang="fi-FI" sz="1200" dirty="0"/>
              <a:t>In </a:t>
            </a:r>
            <a:r>
              <a:rPr lang="fi-FI" sz="1200" dirty="0" err="1"/>
              <a:t>both</a:t>
            </a:r>
            <a:r>
              <a:rPr lang="fi-FI" sz="1200" dirty="0"/>
              <a:t> </a:t>
            </a:r>
            <a:r>
              <a:rPr lang="fi-FI" sz="1200" dirty="0" err="1"/>
              <a:t>scenarios</a:t>
            </a:r>
            <a:r>
              <a:rPr lang="fi-FI" sz="1200" dirty="0"/>
              <a:t>,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company</a:t>
            </a:r>
            <a:r>
              <a:rPr lang="fi-FI" sz="1200" dirty="0"/>
              <a:t> is </a:t>
            </a:r>
            <a:r>
              <a:rPr lang="fi-FI" sz="1200" dirty="0" err="1"/>
              <a:t>able</a:t>
            </a:r>
            <a:r>
              <a:rPr lang="fi-FI" sz="1200" dirty="0"/>
              <a:t> to </a:t>
            </a:r>
            <a:r>
              <a:rPr lang="fi-FI" sz="1200" dirty="0" err="1"/>
              <a:t>raise</a:t>
            </a:r>
            <a:r>
              <a:rPr lang="fi-FI" sz="1200" dirty="0"/>
              <a:t> </a:t>
            </a:r>
            <a:r>
              <a:rPr lang="fi-FI" sz="1200" dirty="0" err="1"/>
              <a:t>investment</a:t>
            </a:r>
            <a:r>
              <a:rPr lang="fi-FI" sz="1200" dirty="0"/>
              <a:t> at </a:t>
            </a:r>
            <a:r>
              <a:rPr lang="fi-FI" sz="1200" dirty="0" err="1"/>
              <a:t>month</a:t>
            </a:r>
            <a:r>
              <a:rPr lang="fi-FI" sz="1200" dirty="0"/>
              <a:t> 24. </a:t>
            </a:r>
          </a:p>
          <a:p>
            <a:pPr>
              <a:lnSpc>
                <a:spcPct val="150000"/>
              </a:lnSpc>
            </a:pPr>
            <a:r>
              <a:rPr lang="fi-FI" sz="1200" dirty="0" err="1"/>
              <a:t>Desired</a:t>
            </a:r>
            <a:r>
              <a:rPr lang="fi-FI" sz="1200" dirty="0"/>
              <a:t> </a:t>
            </a:r>
            <a:r>
              <a:rPr lang="fi-FI" sz="1200" dirty="0" err="1"/>
              <a:t>scenario</a:t>
            </a:r>
            <a:r>
              <a:rPr lang="fi-FI" sz="1200" dirty="0"/>
              <a:t>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firm</a:t>
            </a:r>
            <a:r>
              <a:rPr lang="fi-FI" sz="1200" dirty="0"/>
              <a:t> </a:t>
            </a:r>
            <a:r>
              <a:rPr lang="fi-FI" sz="1200" dirty="0" err="1"/>
              <a:t>shifts</a:t>
            </a:r>
            <a:r>
              <a:rPr lang="fi-FI" sz="1200" dirty="0"/>
              <a:t> </a:t>
            </a:r>
            <a:r>
              <a:rPr lang="fi-FI" sz="1200" dirty="0" err="1"/>
              <a:t>focus</a:t>
            </a:r>
            <a:r>
              <a:rPr lang="fi-FI" sz="1200" dirty="0"/>
              <a:t> </a:t>
            </a:r>
            <a:r>
              <a:rPr lang="fi-FI" sz="1200" dirty="0" err="1"/>
              <a:t>wisely</a:t>
            </a:r>
            <a:r>
              <a:rPr lang="fi-FI" sz="1200" dirty="0"/>
              <a:t> — </a:t>
            </a:r>
            <a:r>
              <a:rPr lang="fi-FI" sz="1200" dirty="0" err="1"/>
              <a:t>from</a:t>
            </a:r>
            <a:r>
              <a:rPr lang="fi-FI" sz="1200" dirty="0"/>
              <a:t> R&amp;D to Business—</a:t>
            </a:r>
            <a:r>
              <a:rPr lang="fi-FI" sz="1200" dirty="0" err="1"/>
              <a:t>specifically</a:t>
            </a:r>
            <a:r>
              <a:rPr lang="fi-FI" sz="1200" dirty="0"/>
              <a:t> to </a:t>
            </a:r>
            <a:r>
              <a:rPr lang="fi-FI" sz="1200" dirty="0" err="1"/>
              <a:t>sourcing</a:t>
            </a:r>
            <a:r>
              <a:rPr lang="fi-FI" sz="1200" dirty="0"/>
              <a:t> </a:t>
            </a:r>
            <a:r>
              <a:rPr lang="fi-FI" sz="1200" dirty="0" err="1"/>
              <a:t>thus</a:t>
            </a:r>
            <a:r>
              <a:rPr lang="fi-FI" sz="1200" dirty="0"/>
              <a:t> </a:t>
            </a:r>
            <a:r>
              <a:rPr lang="fi-FI" sz="1200" dirty="0" err="1"/>
              <a:t>gaining</a:t>
            </a:r>
            <a:r>
              <a:rPr lang="fi-FI" sz="1200" dirty="0"/>
              <a:t> market </a:t>
            </a:r>
            <a:r>
              <a:rPr lang="fi-FI" sz="1200" dirty="0" err="1"/>
              <a:t>traction</a:t>
            </a:r>
            <a:r>
              <a:rPr lang="fi-FI" sz="1200" dirty="0"/>
              <a:t> and </a:t>
            </a:r>
            <a:r>
              <a:rPr lang="fi-FI" sz="1200" dirty="0" err="1"/>
              <a:t>better</a:t>
            </a:r>
            <a:r>
              <a:rPr lang="fi-FI" sz="1200" dirty="0"/>
              <a:t> </a:t>
            </a:r>
            <a:r>
              <a:rPr lang="fi-FI" sz="1200" dirty="0" err="1"/>
              <a:t>risk</a:t>
            </a:r>
            <a:r>
              <a:rPr lang="fi-FI" sz="1200" dirty="0"/>
              <a:t> </a:t>
            </a:r>
            <a:r>
              <a:rPr lang="fi-FI" sz="1200" dirty="0" err="1"/>
              <a:t>profile</a:t>
            </a:r>
            <a:r>
              <a:rPr lang="fi-FI" sz="1200" dirty="0"/>
              <a:t> in </a:t>
            </a:r>
            <a:r>
              <a:rPr lang="fi-FI" sz="1200" dirty="0" err="1"/>
              <a:t>subsequent</a:t>
            </a:r>
            <a:r>
              <a:rPr lang="fi-FI" sz="1200" dirty="0"/>
              <a:t> </a:t>
            </a:r>
            <a:r>
              <a:rPr lang="fi-FI" sz="1200" dirty="0" err="1"/>
              <a:t>rounds</a:t>
            </a:r>
            <a:r>
              <a:rPr lang="fi-FI" sz="1200" dirty="0"/>
              <a:t>, and </a:t>
            </a:r>
            <a:r>
              <a:rPr lang="fi-FI" sz="1200" dirty="0" err="1"/>
              <a:t>conversion</a:t>
            </a:r>
            <a:r>
              <a:rPr lang="fi-FI" sz="1200" dirty="0"/>
              <a:t> </a:t>
            </a:r>
            <a:r>
              <a:rPr lang="fi-FI" sz="1200" dirty="0" err="1"/>
              <a:t>thus</a:t>
            </a:r>
            <a:r>
              <a:rPr lang="fi-FI" sz="1200" dirty="0"/>
              <a:t> </a:t>
            </a:r>
            <a:r>
              <a:rPr lang="fi-FI" sz="1200" dirty="0" err="1"/>
              <a:t>capitalizing</a:t>
            </a:r>
            <a:r>
              <a:rPr lang="fi-FI" sz="1200" dirty="0"/>
              <a:t> on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investments</a:t>
            </a:r>
            <a:r>
              <a:rPr lang="fi-FI" sz="1200" dirty="0"/>
              <a:t>.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39303-C9AA-B819-1D0A-66783CFE93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23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8471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08B754-207A-94B0-7E54-B47B693650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6B57EE-9E76-A36E-2CE9-F6AD40191B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B81F69-1AFE-5D21-F0BE-E798304EE1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i-FI" sz="1200" dirty="0"/>
              <a:t>Key for </a:t>
            </a:r>
            <a:r>
              <a:rPr lang="fi-FI" sz="1200" dirty="0" err="1"/>
              <a:t>economic</a:t>
            </a:r>
            <a:r>
              <a:rPr lang="fi-FI" sz="1200" dirty="0"/>
              <a:t> </a:t>
            </a:r>
            <a:r>
              <a:rPr lang="fi-FI" sz="1200" dirty="0" err="1"/>
              <a:t>growth</a:t>
            </a:r>
            <a:r>
              <a:rPr lang="fi-FI" sz="1200" dirty="0"/>
              <a:t>, </a:t>
            </a:r>
            <a:r>
              <a:rPr lang="fi-FI" sz="1200" dirty="0" err="1"/>
              <a:t>social</a:t>
            </a:r>
            <a:r>
              <a:rPr lang="fi-FI" sz="1200" dirty="0"/>
              <a:t> </a:t>
            </a:r>
            <a:r>
              <a:rPr lang="fi-FI" sz="1200" dirty="0" err="1"/>
              <a:t>progress</a:t>
            </a:r>
            <a:r>
              <a:rPr lang="fi-FI" sz="1200" dirty="0"/>
              <a:t> and </a:t>
            </a:r>
            <a:r>
              <a:rPr lang="fi-FI" sz="1200" dirty="0" err="1"/>
              <a:t>sustainable</a:t>
            </a:r>
            <a:r>
              <a:rPr lang="fi-FI" sz="1200" dirty="0"/>
              <a:t> </a:t>
            </a:r>
            <a:r>
              <a:rPr lang="fi-FI" sz="1200" dirty="0" err="1"/>
              <a:t>development</a:t>
            </a:r>
            <a:r>
              <a:rPr lang="fi-FI" sz="1200" dirty="0"/>
              <a:t> </a:t>
            </a:r>
            <a:r>
              <a:rPr lang="fi-FI" sz="1200" dirty="0" err="1"/>
              <a:t>goals</a:t>
            </a:r>
            <a:r>
              <a:rPr lang="fi-FI" sz="1200" dirty="0"/>
              <a:t> (Blanco et al., 2022)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5EBE4C-ED08-5CF8-5BC3-191262C9C5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4273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i-FI" sz="1200" dirty="0"/>
              <a:t>Key for </a:t>
            </a:r>
            <a:r>
              <a:rPr lang="fi-FI" sz="1200" dirty="0" err="1"/>
              <a:t>economic</a:t>
            </a:r>
            <a:r>
              <a:rPr lang="fi-FI" sz="1200" dirty="0"/>
              <a:t> </a:t>
            </a:r>
            <a:r>
              <a:rPr lang="fi-FI" sz="1200" dirty="0" err="1"/>
              <a:t>growth</a:t>
            </a:r>
            <a:r>
              <a:rPr lang="fi-FI" sz="1200" dirty="0"/>
              <a:t>, </a:t>
            </a:r>
            <a:r>
              <a:rPr lang="fi-FI" sz="1200" dirty="0" err="1"/>
              <a:t>social</a:t>
            </a:r>
            <a:r>
              <a:rPr lang="fi-FI" sz="1200" dirty="0"/>
              <a:t> </a:t>
            </a:r>
            <a:r>
              <a:rPr lang="fi-FI" sz="1200" dirty="0" err="1"/>
              <a:t>progress</a:t>
            </a:r>
            <a:r>
              <a:rPr lang="fi-FI" sz="1200" dirty="0"/>
              <a:t> and </a:t>
            </a:r>
            <a:r>
              <a:rPr lang="fi-FI" sz="1200" dirty="0" err="1"/>
              <a:t>sustainable</a:t>
            </a:r>
            <a:r>
              <a:rPr lang="fi-FI" sz="1200" dirty="0"/>
              <a:t> </a:t>
            </a:r>
            <a:r>
              <a:rPr lang="fi-FI" sz="1200" dirty="0" err="1"/>
              <a:t>development</a:t>
            </a:r>
            <a:r>
              <a:rPr lang="fi-FI" sz="1200" dirty="0"/>
              <a:t> </a:t>
            </a:r>
            <a:r>
              <a:rPr lang="fi-FI" sz="1200" dirty="0" err="1"/>
              <a:t>goals</a:t>
            </a:r>
            <a:r>
              <a:rPr lang="fi-FI" sz="1200" dirty="0"/>
              <a:t> (Blanco et al., 2022)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802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fi-FI" sz="1200" dirty="0" err="1"/>
              <a:t>Funding</a:t>
            </a:r>
            <a:r>
              <a:rPr lang="fi-FI" sz="1200" dirty="0"/>
              <a:t> </a:t>
            </a:r>
            <a:r>
              <a:rPr lang="fi-FI" sz="1200" dirty="0" err="1"/>
              <a:t>gap</a:t>
            </a:r>
            <a:r>
              <a:rPr lang="fi-FI" sz="1200" dirty="0"/>
              <a:t> </a:t>
            </a:r>
            <a:r>
              <a:rPr lang="fi-FI" sz="1200" dirty="0" err="1"/>
              <a:t>can</a:t>
            </a:r>
            <a:r>
              <a:rPr lang="fi-FI" sz="1200" dirty="0"/>
              <a:t> </a:t>
            </a:r>
            <a:r>
              <a:rPr lang="fi-FI" sz="1200" dirty="0" err="1"/>
              <a:t>occur</a:t>
            </a:r>
            <a:r>
              <a:rPr lang="fi-FI" sz="1200" dirty="0"/>
              <a:t> for </a:t>
            </a:r>
            <a:r>
              <a:rPr lang="fi-FI" sz="1200" dirty="0" err="1"/>
              <a:t>many</a:t>
            </a:r>
            <a:r>
              <a:rPr lang="fi-FI" sz="1200" dirty="0"/>
              <a:t> </a:t>
            </a:r>
            <a:r>
              <a:rPr lang="fi-FI" sz="1200" dirty="0" err="1"/>
              <a:t>reasons</a:t>
            </a:r>
            <a:endParaRPr lang="fi-FI" sz="1200" dirty="0"/>
          </a:p>
          <a:p>
            <a:pPr>
              <a:lnSpc>
                <a:spcPct val="100000"/>
              </a:lnSpc>
            </a:pPr>
            <a:r>
              <a:rPr lang="fi-FI" sz="1200" dirty="0" err="1"/>
              <a:t>Over-emphasis</a:t>
            </a:r>
            <a:r>
              <a:rPr lang="fi-FI" sz="1200" dirty="0"/>
              <a:t> on </a:t>
            </a:r>
            <a:r>
              <a:rPr lang="fi-FI" sz="1200" dirty="0" err="1"/>
              <a:t>technology</a:t>
            </a:r>
            <a:r>
              <a:rPr lang="fi-FI" sz="1200" dirty="0"/>
              <a:t> </a:t>
            </a:r>
            <a:r>
              <a:rPr lang="fi-FI" sz="1200" dirty="0" err="1"/>
              <a:t>development</a:t>
            </a:r>
            <a:r>
              <a:rPr lang="fi-FI" sz="1200" dirty="0"/>
              <a:t> and </a:t>
            </a:r>
            <a:r>
              <a:rPr lang="fi-FI" sz="1200" dirty="0" err="1"/>
              <a:t>thus</a:t>
            </a:r>
            <a:r>
              <a:rPr lang="fi-FI" sz="1200" dirty="0"/>
              <a:t>, </a:t>
            </a:r>
            <a:r>
              <a:rPr lang="fi-FI" sz="1200" dirty="0" err="1"/>
              <a:t>failure</a:t>
            </a:r>
            <a:r>
              <a:rPr lang="fi-FI" sz="1200" dirty="0"/>
              <a:t> to </a:t>
            </a:r>
            <a:r>
              <a:rPr lang="fi-FI" sz="1200" dirty="0" err="1"/>
              <a:t>account</a:t>
            </a:r>
            <a:r>
              <a:rPr lang="fi-FI" sz="1200" dirty="0"/>
              <a:t> for </a:t>
            </a:r>
            <a:r>
              <a:rPr lang="fi-FI" sz="1200" dirty="0" err="1"/>
              <a:t>other</a:t>
            </a:r>
            <a:r>
              <a:rPr lang="fi-FI" sz="1200" dirty="0"/>
              <a:t> </a:t>
            </a:r>
            <a:r>
              <a:rPr lang="fi-FI" sz="1200" dirty="0" err="1"/>
              <a:t>factors</a:t>
            </a:r>
            <a:r>
              <a:rPr lang="fi-FI" sz="1200" dirty="0"/>
              <a:t> </a:t>
            </a:r>
            <a:r>
              <a:rPr lang="fi-FI" sz="1200" dirty="0" err="1"/>
              <a:t>venture</a:t>
            </a:r>
            <a:r>
              <a:rPr lang="fi-FI" sz="1200" dirty="0"/>
              <a:t> capital </a:t>
            </a:r>
            <a:r>
              <a:rPr lang="fi-FI" sz="1200" dirty="0" err="1"/>
              <a:t>investors</a:t>
            </a:r>
            <a:r>
              <a:rPr lang="fi-FI" sz="1200" dirty="0"/>
              <a:t> </a:t>
            </a:r>
            <a:r>
              <a:rPr lang="fi-FI" sz="1200" dirty="0" err="1"/>
              <a:t>analyse</a:t>
            </a:r>
            <a:r>
              <a:rPr lang="fi-FI" sz="1200" dirty="0"/>
              <a:t>, </a:t>
            </a:r>
            <a:r>
              <a:rPr lang="fi-FI" sz="1200" dirty="0" err="1"/>
              <a:t>such</a:t>
            </a:r>
            <a:r>
              <a:rPr lang="fi-FI" sz="1200" dirty="0"/>
              <a:t> as market </a:t>
            </a:r>
            <a:r>
              <a:rPr lang="fi-FI" sz="1200" dirty="0" err="1"/>
              <a:t>traction</a:t>
            </a:r>
            <a:r>
              <a:rPr lang="fi-FI" sz="1200" dirty="0"/>
              <a:t> and market </a:t>
            </a:r>
            <a:r>
              <a:rPr lang="fi-FI" sz="1200" dirty="0" err="1"/>
              <a:t>creation</a:t>
            </a:r>
            <a:r>
              <a:rPr lang="fi-FI" sz="1200" dirty="0"/>
              <a:t>.</a:t>
            </a:r>
          </a:p>
          <a:p>
            <a:pPr marL="0" indent="0">
              <a:buNone/>
            </a:pPr>
            <a:endParaRPr lang="fi-FI" sz="1200" dirty="0"/>
          </a:p>
          <a:p>
            <a:pPr marL="0" indent="0">
              <a:buNone/>
            </a:pPr>
            <a:r>
              <a:rPr lang="fi-FI" sz="1400" dirty="0"/>
              <a:t>…</a:t>
            </a:r>
            <a:r>
              <a:rPr lang="fi-FI" sz="1400" dirty="0" err="1"/>
              <a:t>firm’s</a:t>
            </a:r>
            <a:r>
              <a:rPr lang="fi-FI" sz="1400" dirty="0"/>
              <a:t> </a:t>
            </a:r>
            <a:r>
              <a:rPr lang="fi-FI" sz="1400" dirty="0" err="1"/>
              <a:t>inability</a:t>
            </a:r>
            <a:r>
              <a:rPr lang="fi-FI" sz="1400" dirty="0"/>
              <a:t> to </a:t>
            </a:r>
            <a:r>
              <a:rPr lang="fi-FI" sz="1400" b="1" i="1" dirty="0" err="1"/>
              <a:t>shift</a:t>
            </a:r>
            <a:r>
              <a:rPr lang="fi-FI" sz="1400" dirty="0"/>
              <a:t> </a:t>
            </a:r>
            <a:r>
              <a:rPr lang="fi-FI" sz="1400" dirty="0" err="1"/>
              <a:t>focus</a:t>
            </a:r>
            <a:r>
              <a:rPr lang="fi-FI" sz="1400" dirty="0"/>
              <a:t> </a:t>
            </a:r>
            <a:r>
              <a:rPr lang="fi-FI" sz="1400" dirty="0" err="1"/>
              <a:t>from</a:t>
            </a:r>
            <a:r>
              <a:rPr lang="fi-FI" sz="1400" dirty="0"/>
              <a:t> </a:t>
            </a:r>
            <a:r>
              <a:rPr lang="fi-FI" sz="1400" dirty="0" err="1"/>
              <a:t>technology</a:t>
            </a:r>
            <a:r>
              <a:rPr lang="fi-FI" sz="1400" dirty="0"/>
              <a:t> </a:t>
            </a:r>
            <a:r>
              <a:rPr lang="fi-FI" sz="1400" dirty="0" err="1"/>
              <a:t>development</a:t>
            </a:r>
            <a:r>
              <a:rPr lang="fi-FI" sz="1400" dirty="0"/>
              <a:t> to business </a:t>
            </a:r>
            <a:r>
              <a:rPr lang="fi-FI" sz="1400" dirty="0" err="1"/>
              <a:t>development</a:t>
            </a:r>
            <a:r>
              <a:rPr lang="fi-FI" sz="1400" dirty="0"/>
              <a:t> at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approporiate</a:t>
            </a:r>
            <a:r>
              <a:rPr lang="fi-FI" sz="1400" dirty="0"/>
              <a:t> </a:t>
            </a:r>
            <a:r>
              <a:rPr lang="fi-FI" sz="1400" dirty="0" err="1"/>
              <a:t>timing</a:t>
            </a:r>
            <a:r>
              <a:rPr lang="fi-FI" sz="1400" dirty="0"/>
              <a:t> and to </a:t>
            </a:r>
            <a:r>
              <a:rPr lang="fi-FI" sz="1400" dirty="0" err="1"/>
              <a:t>the</a:t>
            </a:r>
            <a:r>
              <a:rPr lang="fi-FI" sz="1400" dirty="0"/>
              <a:t> </a:t>
            </a:r>
            <a:r>
              <a:rPr lang="fi-FI" sz="1400" dirty="0" err="1"/>
              <a:t>sufficient</a:t>
            </a:r>
            <a:r>
              <a:rPr lang="fi-FI" sz="1400" dirty="0"/>
              <a:t> </a:t>
            </a:r>
            <a:r>
              <a:rPr lang="fi-FI" sz="1400" dirty="0" err="1"/>
              <a:t>degree</a:t>
            </a:r>
            <a:r>
              <a:rPr lang="fi-FI" sz="14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13661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2000" dirty="0"/>
              <a:t>Deep </a:t>
            </a:r>
            <a:r>
              <a:rPr lang="fi-FI" sz="2000" dirty="0" err="1"/>
              <a:t>tech</a:t>
            </a:r>
            <a:r>
              <a:rPr lang="fi-FI" sz="2000" dirty="0"/>
              <a:t> </a:t>
            </a:r>
            <a:r>
              <a:rPr lang="fi-FI" sz="2000" dirty="0" err="1"/>
              <a:t>commercialization</a:t>
            </a:r>
            <a:r>
              <a:rPr lang="fi-FI" sz="2000" dirty="0"/>
              <a:t> </a:t>
            </a:r>
            <a:r>
              <a:rPr lang="fi-FI" sz="2000" dirty="0" err="1"/>
              <a:t>characterized</a:t>
            </a:r>
            <a:r>
              <a:rPr lang="fi-FI" sz="2000" dirty="0"/>
              <a:t> </a:t>
            </a:r>
            <a:r>
              <a:rPr lang="fi-FI" sz="2000" dirty="0" err="1"/>
              <a:t>by</a:t>
            </a:r>
            <a:r>
              <a:rPr lang="fi-FI" sz="2000" dirty="0"/>
              <a:t> </a:t>
            </a:r>
            <a:r>
              <a:rPr lang="fi-FI" sz="2000" dirty="0" err="1"/>
              <a:t>continuous</a:t>
            </a:r>
            <a:r>
              <a:rPr lang="fi-FI" sz="2000" dirty="0"/>
              <a:t> </a:t>
            </a:r>
            <a:r>
              <a:rPr lang="fi-FI" sz="2000" dirty="0" err="1"/>
              <a:t>change</a:t>
            </a:r>
            <a:r>
              <a:rPr lang="fi-FI" sz="2000" dirty="0"/>
              <a:t>, </a:t>
            </a:r>
            <a:r>
              <a:rPr lang="fi-FI" sz="2000" dirty="0" err="1"/>
              <a:t>high</a:t>
            </a:r>
            <a:r>
              <a:rPr lang="fi-FI" sz="2000" dirty="0"/>
              <a:t> </a:t>
            </a:r>
            <a:r>
              <a:rPr lang="fi-FI" sz="2000" dirty="0" err="1"/>
              <a:t>uncertainty</a:t>
            </a:r>
            <a:r>
              <a:rPr lang="fi-FI" sz="2000" dirty="0"/>
              <a:t> and </a:t>
            </a:r>
            <a:r>
              <a:rPr lang="fi-FI" sz="2000" dirty="0" err="1"/>
              <a:t>delays</a:t>
            </a:r>
            <a:r>
              <a:rPr lang="fi-FI" sz="2000" dirty="0"/>
              <a:t>. </a:t>
            </a:r>
          </a:p>
          <a:p>
            <a:r>
              <a:rPr lang="fi-FI" sz="2000" dirty="0"/>
              <a:t>Innovation </a:t>
            </a:r>
            <a:r>
              <a:rPr lang="fi-FI" sz="2000" dirty="0" err="1"/>
              <a:t>provess</a:t>
            </a:r>
            <a:r>
              <a:rPr lang="fi-FI" sz="2000" dirty="0"/>
              <a:t> </a:t>
            </a:r>
            <a:r>
              <a:rPr lang="fi-FI" sz="2000" dirty="0" err="1"/>
              <a:t>characterized</a:t>
            </a:r>
            <a:r>
              <a:rPr lang="fi-FI" sz="2000" dirty="0"/>
              <a:t> </a:t>
            </a:r>
            <a:r>
              <a:rPr lang="fi-FI" sz="2000" dirty="0" err="1"/>
              <a:t>by</a:t>
            </a:r>
            <a:r>
              <a:rPr lang="fi-FI" sz="2000" dirty="0"/>
              <a:t> </a:t>
            </a:r>
            <a:r>
              <a:rPr lang="fi-FI" sz="2000" dirty="0" err="1"/>
              <a:t>numerous</a:t>
            </a:r>
            <a:r>
              <a:rPr lang="fi-FI" sz="2000" dirty="0"/>
              <a:t> </a:t>
            </a:r>
            <a:r>
              <a:rPr lang="fi-FI" sz="2000" dirty="0" err="1"/>
              <a:t>kinds</a:t>
            </a:r>
            <a:r>
              <a:rPr lang="fi-FI" sz="2000" dirty="0"/>
              <a:t> of feedback </a:t>
            </a:r>
            <a:r>
              <a:rPr lang="fi-FI" sz="2000" dirty="0" err="1"/>
              <a:t>between</a:t>
            </a:r>
            <a:r>
              <a:rPr lang="fi-FI" sz="2000" dirty="0"/>
              <a:t> </a:t>
            </a:r>
            <a:r>
              <a:rPr lang="fi-FI" sz="2000" dirty="0" err="1"/>
              <a:t>knowledge</a:t>
            </a:r>
            <a:r>
              <a:rPr lang="fi-FI" sz="2000" dirty="0"/>
              <a:t> </a:t>
            </a:r>
            <a:r>
              <a:rPr lang="fi-FI" sz="2000" dirty="0" err="1"/>
              <a:t>generation</a:t>
            </a:r>
            <a:r>
              <a:rPr lang="fi-FI" sz="2000" dirty="0"/>
              <a:t> (R&amp;D), </a:t>
            </a:r>
            <a:r>
              <a:rPr lang="fi-FI" sz="2000" dirty="0" err="1"/>
              <a:t>knowledge</a:t>
            </a:r>
            <a:r>
              <a:rPr lang="fi-FI" sz="2000" dirty="0"/>
              <a:t> </a:t>
            </a:r>
            <a:r>
              <a:rPr lang="fi-FI" sz="2000" dirty="0" err="1"/>
              <a:t>translation</a:t>
            </a:r>
            <a:r>
              <a:rPr lang="fi-FI" sz="2000" dirty="0"/>
              <a:t> and </a:t>
            </a:r>
            <a:r>
              <a:rPr lang="fi-FI" sz="2000" dirty="0" err="1"/>
              <a:t>application</a:t>
            </a:r>
            <a:r>
              <a:rPr lang="fi-FI" sz="2000" dirty="0"/>
              <a:t> (Transition </a:t>
            </a:r>
            <a:r>
              <a:rPr lang="fi-FI" sz="2000" dirty="0" err="1"/>
              <a:t>from</a:t>
            </a:r>
            <a:r>
              <a:rPr lang="fi-FI" sz="2000" dirty="0"/>
              <a:t> R&amp;D to </a:t>
            </a:r>
            <a:r>
              <a:rPr lang="fi-FI" sz="2000" dirty="0" err="1"/>
              <a:t>product</a:t>
            </a:r>
            <a:r>
              <a:rPr lang="fi-FI" sz="2000" dirty="0"/>
              <a:t>) and </a:t>
            </a:r>
            <a:r>
              <a:rPr lang="fi-FI" sz="2000" dirty="0" err="1"/>
              <a:t>knowledge</a:t>
            </a:r>
            <a:r>
              <a:rPr lang="fi-FI" sz="2000" dirty="0"/>
              <a:t> </a:t>
            </a:r>
            <a:r>
              <a:rPr lang="fi-FI" sz="2000" dirty="0" err="1"/>
              <a:t>use</a:t>
            </a:r>
            <a:r>
              <a:rPr lang="fi-FI" sz="2000" dirty="0"/>
              <a:t> (</a:t>
            </a:r>
            <a:r>
              <a:rPr lang="fi-FI" sz="2000" dirty="0" err="1"/>
              <a:t>Diffusion</a:t>
            </a:r>
            <a:r>
              <a:rPr lang="fi-FI" sz="2000" dirty="0"/>
              <a:t>) (Blanco et al., 2022).</a:t>
            </a:r>
          </a:p>
          <a:p>
            <a:r>
              <a:rPr lang="fi-FI" sz="2000" dirty="0"/>
              <a:t>Deep </a:t>
            </a:r>
            <a:r>
              <a:rPr lang="fi-FI" sz="2000" dirty="0" err="1"/>
              <a:t>tech</a:t>
            </a:r>
            <a:r>
              <a:rPr lang="fi-FI" sz="2000" dirty="0"/>
              <a:t> </a:t>
            </a:r>
            <a:r>
              <a:rPr lang="fi-FI" sz="2000" dirty="0" err="1"/>
              <a:t>characterized</a:t>
            </a:r>
            <a:r>
              <a:rPr lang="fi-FI" sz="2000" dirty="0"/>
              <a:t> as: </a:t>
            </a:r>
            <a:r>
              <a:rPr lang="fi-FI" sz="2000" dirty="0" err="1"/>
              <a:t>scientific</a:t>
            </a:r>
            <a:r>
              <a:rPr lang="fi-FI" sz="2000" dirty="0"/>
              <a:t> and/</a:t>
            </a:r>
            <a:r>
              <a:rPr lang="fi-FI" sz="2000" dirty="0" err="1"/>
              <a:t>or</a:t>
            </a:r>
            <a:r>
              <a:rPr lang="fi-FI" sz="2000" dirty="0"/>
              <a:t> </a:t>
            </a:r>
            <a:r>
              <a:rPr lang="fi-FI" sz="2000" dirty="0" err="1"/>
              <a:t>technological</a:t>
            </a:r>
            <a:r>
              <a:rPr lang="fi-FI" sz="2000" dirty="0"/>
              <a:t> </a:t>
            </a:r>
            <a:r>
              <a:rPr lang="fi-FI" sz="2000" dirty="0" err="1"/>
              <a:t>complexity</a:t>
            </a:r>
            <a:r>
              <a:rPr lang="fi-FI" sz="2000" dirty="0"/>
              <a:t>, capital-</a:t>
            </a:r>
            <a:r>
              <a:rPr lang="fi-FI" sz="2000" dirty="0" err="1"/>
              <a:t>intensive</a:t>
            </a:r>
            <a:r>
              <a:rPr lang="fi-FI" sz="2000" dirty="0"/>
              <a:t>, </a:t>
            </a:r>
            <a:r>
              <a:rPr lang="fi-FI" sz="2000" dirty="0" err="1"/>
              <a:t>lengthy</a:t>
            </a:r>
            <a:r>
              <a:rPr lang="fi-FI" sz="2000" dirty="0"/>
              <a:t> </a:t>
            </a:r>
            <a:r>
              <a:rPr lang="fi-FI" sz="2000" dirty="0" err="1"/>
              <a:t>time</a:t>
            </a:r>
            <a:r>
              <a:rPr lang="fi-FI" sz="2000" dirty="0"/>
              <a:t> to market, </a:t>
            </a:r>
            <a:r>
              <a:rPr lang="fi-FI" sz="2000" dirty="0" err="1"/>
              <a:t>need</a:t>
            </a:r>
            <a:r>
              <a:rPr lang="fi-FI" sz="2000" dirty="0"/>
              <a:t> to </a:t>
            </a:r>
            <a:r>
              <a:rPr lang="fi-FI" sz="2000" dirty="0" err="1"/>
              <a:t>consistently</a:t>
            </a:r>
            <a:r>
              <a:rPr lang="fi-FI" sz="2000" dirty="0"/>
              <a:t> </a:t>
            </a:r>
            <a:r>
              <a:rPr lang="fi-FI" sz="2000" dirty="0" err="1"/>
              <a:t>raise</a:t>
            </a:r>
            <a:r>
              <a:rPr lang="fi-FI" sz="2000" dirty="0"/>
              <a:t> </a:t>
            </a:r>
            <a:r>
              <a:rPr lang="fi-FI" sz="2000" dirty="0" err="1"/>
              <a:t>funding</a:t>
            </a:r>
            <a:r>
              <a:rPr lang="fi-FI" sz="2000" dirty="0"/>
              <a:t> (</a:t>
            </a:r>
            <a:r>
              <a:rPr lang="fi-FI" sz="2000" dirty="0" err="1"/>
              <a:t>Bessemer</a:t>
            </a:r>
            <a:r>
              <a:rPr lang="fi-FI" sz="2000" dirty="0"/>
              <a:t> </a:t>
            </a:r>
            <a:r>
              <a:rPr lang="fi-FI" sz="2000" dirty="0" err="1"/>
              <a:t>Venture</a:t>
            </a:r>
            <a:r>
              <a:rPr lang="fi-FI" sz="2000" dirty="0"/>
              <a:t> Partners, 2023)</a:t>
            </a:r>
          </a:p>
          <a:p>
            <a:endParaRPr lang="fi-FI" sz="2000" dirty="0"/>
          </a:p>
          <a:p>
            <a:r>
              <a:rPr lang="fi-FI" sz="2000" dirty="0"/>
              <a:t>SD </a:t>
            </a:r>
            <a:r>
              <a:rPr lang="fi-FI" sz="2000" dirty="0" err="1"/>
              <a:t>enables</a:t>
            </a:r>
            <a:r>
              <a:rPr lang="fi-FI" sz="2000" dirty="0"/>
              <a:t>:</a:t>
            </a:r>
          </a:p>
          <a:p>
            <a:pPr lvl="1"/>
            <a:r>
              <a:rPr lang="fi-FI" sz="2000" dirty="0" err="1"/>
              <a:t>aggregation</a:t>
            </a:r>
            <a:r>
              <a:rPr lang="fi-FI" sz="2000" dirty="0"/>
              <a:t> of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 at </a:t>
            </a:r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level</a:t>
            </a:r>
            <a:endParaRPr lang="fi-FI" sz="2000" dirty="0"/>
          </a:p>
          <a:p>
            <a:pPr lvl="1"/>
            <a:r>
              <a:rPr lang="fi-FI" sz="2000" dirty="0" err="1"/>
              <a:t>capture</a:t>
            </a:r>
            <a:r>
              <a:rPr lang="fi-FI" sz="2000" dirty="0"/>
              <a:t> </a:t>
            </a:r>
            <a:r>
              <a:rPr lang="fi-FI" sz="2000" dirty="0" err="1"/>
              <a:t>underlying</a:t>
            </a:r>
            <a:r>
              <a:rPr lang="fi-FI" sz="2000" dirty="0"/>
              <a:t> feedback </a:t>
            </a:r>
            <a:r>
              <a:rPr lang="fi-FI" sz="2000" dirty="0" err="1"/>
              <a:t>mechanisms</a:t>
            </a:r>
            <a:r>
              <a:rPr lang="fi-FI" sz="2000" dirty="0"/>
              <a:t> </a:t>
            </a:r>
            <a:r>
              <a:rPr lang="fi-FI" sz="2000" dirty="0" err="1"/>
              <a:t>causing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problem</a:t>
            </a:r>
            <a:r>
              <a:rPr lang="fi-FI" sz="2000" dirty="0"/>
              <a:t> and </a:t>
            </a:r>
            <a:r>
              <a:rPr lang="fi-FI" sz="2000" dirty="0" err="1"/>
              <a:t>how</a:t>
            </a:r>
            <a:r>
              <a:rPr lang="fi-FI" sz="2000" dirty="0"/>
              <a:t> </a:t>
            </a:r>
            <a:r>
              <a:rPr lang="fi-FI" sz="2000" dirty="0" err="1"/>
              <a:t>components</a:t>
            </a:r>
            <a:r>
              <a:rPr lang="fi-FI" sz="2000" dirty="0"/>
              <a:t> </a:t>
            </a:r>
            <a:r>
              <a:rPr lang="fi-FI" sz="2000" dirty="0" err="1"/>
              <a:t>interact</a:t>
            </a:r>
            <a:r>
              <a:rPr lang="fi-FI" sz="2000" dirty="0"/>
              <a:t> </a:t>
            </a:r>
            <a:r>
              <a:rPr lang="fi-FI" sz="2000" dirty="0" err="1"/>
              <a:t>over</a:t>
            </a:r>
            <a:r>
              <a:rPr lang="fi-FI" sz="2000" dirty="0"/>
              <a:t> </a:t>
            </a:r>
            <a:r>
              <a:rPr lang="fi-FI" sz="2000" dirty="0" err="1"/>
              <a:t>time</a:t>
            </a:r>
            <a:endParaRPr lang="fi-FI" sz="2000" dirty="0"/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63962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79119-B4DD-3B1F-06E1-1031EA1AC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BD7D38-3DBE-A818-95FD-292A4DAAC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98BEAB-9959-13D5-C40D-C818B7F3DB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2000" dirty="0" err="1"/>
              <a:t>Step</a:t>
            </a:r>
            <a:r>
              <a:rPr lang="fi-FI" sz="2000" dirty="0"/>
              <a:t> 1. </a:t>
            </a:r>
            <a:r>
              <a:rPr lang="fi-FI" sz="2000" dirty="0" err="1"/>
              <a:t>Dynamic</a:t>
            </a:r>
            <a:r>
              <a:rPr lang="fi-FI" sz="2000" dirty="0"/>
              <a:t> </a:t>
            </a:r>
            <a:r>
              <a:rPr lang="fi-FI" sz="2000" dirty="0" err="1"/>
              <a:t>struture</a:t>
            </a:r>
            <a:r>
              <a:rPr lang="fi-FI" sz="2000" dirty="0"/>
              <a:t> of </a:t>
            </a:r>
            <a:r>
              <a:rPr lang="fi-FI" sz="2000" dirty="0" err="1"/>
              <a:t>commercialization</a:t>
            </a:r>
            <a:r>
              <a:rPr lang="fi-FI" sz="2000" dirty="0"/>
              <a:t> </a:t>
            </a:r>
            <a:r>
              <a:rPr lang="fi-FI" sz="2000" dirty="0" err="1"/>
              <a:t>process</a:t>
            </a:r>
            <a:r>
              <a:rPr lang="fi-FI" sz="2000" dirty="0"/>
              <a:t> for a </a:t>
            </a:r>
            <a:r>
              <a:rPr lang="fi-FI" sz="2000" dirty="0" err="1"/>
              <a:t>generic</a:t>
            </a:r>
            <a:r>
              <a:rPr lang="fi-FI" sz="2000" dirty="0"/>
              <a:t> </a:t>
            </a:r>
            <a:r>
              <a:rPr lang="fi-FI" sz="2000" dirty="0" err="1"/>
              <a:t>deep</a:t>
            </a:r>
            <a:r>
              <a:rPr lang="fi-FI" sz="2000" dirty="0"/>
              <a:t> </a:t>
            </a:r>
            <a:r>
              <a:rPr lang="fi-FI" sz="2000" dirty="0" err="1"/>
              <a:t>tech</a:t>
            </a:r>
            <a:r>
              <a:rPr lang="fi-FI" sz="2000" dirty="0"/>
              <a:t> </a:t>
            </a:r>
            <a:r>
              <a:rPr lang="fi-FI" sz="2000" dirty="0" err="1"/>
              <a:t>company</a:t>
            </a:r>
            <a:r>
              <a:rPr lang="fi-FI" sz="2000" dirty="0"/>
              <a:t>.</a:t>
            </a:r>
          </a:p>
          <a:p>
            <a:pPr lvl="1"/>
            <a:r>
              <a:rPr lang="fi-FI" sz="2000" dirty="0" err="1"/>
              <a:t>Relied</a:t>
            </a:r>
            <a:r>
              <a:rPr lang="fi-FI" sz="2000" dirty="0"/>
              <a:t> on </a:t>
            </a:r>
            <a:r>
              <a:rPr lang="fi-FI" sz="2000" dirty="0" err="1"/>
              <a:t>comprehensive</a:t>
            </a:r>
            <a:r>
              <a:rPr lang="fi-FI" sz="2000" dirty="0"/>
              <a:t> </a:t>
            </a:r>
            <a:r>
              <a:rPr lang="fi-FI" sz="2000" dirty="0" err="1"/>
              <a:t>literature</a:t>
            </a:r>
            <a:r>
              <a:rPr lang="fi-FI" sz="2000" dirty="0"/>
              <a:t> </a:t>
            </a:r>
            <a:r>
              <a:rPr lang="fi-FI" sz="2000" dirty="0" err="1"/>
              <a:t>review</a:t>
            </a:r>
            <a:r>
              <a:rPr lang="fi-FI" sz="2000" dirty="0"/>
              <a:t>, </a:t>
            </a:r>
            <a:r>
              <a:rPr lang="fi-FI" sz="2000" dirty="0" err="1"/>
              <a:t>analysis</a:t>
            </a:r>
            <a:r>
              <a:rPr lang="fi-FI" sz="2000" dirty="0"/>
              <a:t> of </a:t>
            </a:r>
            <a:r>
              <a:rPr lang="fi-FI" sz="2000" dirty="0" err="1"/>
              <a:t>corporate</a:t>
            </a:r>
            <a:r>
              <a:rPr lang="fi-FI" sz="2000" dirty="0"/>
              <a:t> </a:t>
            </a:r>
            <a:r>
              <a:rPr lang="fi-FI" sz="2000" dirty="0" err="1"/>
              <a:t>reports</a:t>
            </a:r>
            <a:r>
              <a:rPr lang="fi-FI" sz="2000" dirty="0"/>
              <a:t> and </a:t>
            </a:r>
            <a:r>
              <a:rPr lang="fi-FI" sz="2000" dirty="0" err="1"/>
              <a:t>professional</a:t>
            </a:r>
            <a:r>
              <a:rPr lang="fi-FI" sz="2000" dirty="0"/>
              <a:t> </a:t>
            </a:r>
            <a:r>
              <a:rPr lang="fi-FI" sz="2000" dirty="0" err="1"/>
              <a:t>experience</a:t>
            </a:r>
            <a:r>
              <a:rPr lang="fi-FI" sz="2000" dirty="0"/>
              <a:t> at </a:t>
            </a:r>
            <a:r>
              <a:rPr lang="fi-FI" sz="2000" dirty="0" err="1"/>
              <a:t>Zaz</a:t>
            </a:r>
            <a:r>
              <a:rPr lang="fi-FI" sz="2000" dirty="0"/>
              <a:t> </a:t>
            </a:r>
            <a:r>
              <a:rPr lang="fi-FI" sz="2000" dirty="0" err="1"/>
              <a:t>Ventures</a:t>
            </a:r>
            <a:r>
              <a:rPr lang="fi-FI" sz="2000" dirty="0"/>
              <a:t>, </a:t>
            </a:r>
            <a:r>
              <a:rPr lang="fi-FI" sz="2000" dirty="0" err="1"/>
              <a:t>leading</a:t>
            </a:r>
            <a:r>
              <a:rPr lang="fi-FI" sz="2000" dirty="0"/>
              <a:t> </a:t>
            </a:r>
            <a:r>
              <a:rPr lang="fi-FI" sz="2000" dirty="0" err="1"/>
              <a:t>european</a:t>
            </a:r>
            <a:r>
              <a:rPr lang="fi-FI" sz="2000" dirty="0"/>
              <a:t> </a:t>
            </a:r>
            <a:r>
              <a:rPr lang="fi-FI" sz="2000" dirty="0" err="1"/>
              <a:t>consultancy</a:t>
            </a:r>
            <a:r>
              <a:rPr lang="fi-FI" sz="2000" dirty="0"/>
              <a:t>.</a:t>
            </a:r>
          </a:p>
          <a:p>
            <a:pPr lvl="1"/>
            <a:r>
              <a:rPr lang="fi-FI" sz="2000" dirty="0" err="1"/>
              <a:t>Since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model</a:t>
            </a:r>
            <a:r>
              <a:rPr lang="fi-FI" sz="2000" dirty="0"/>
              <a:t> is of a </a:t>
            </a:r>
            <a:r>
              <a:rPr lang="fi-FI" sz="2000" dirty="0" err="1"/>
              <a:t>firm</a:t>
            </a:r>
            <a:r>
              <a:rPr lang="fi-FI" sz="2000" dirty="0"/>
              <a:t>, it </a:t>
            </a:r>
            <a:r>
              <a:rPr lang="fi-FI" sz="2000" dirty="0" err="1"/>
              <a:t>adheres</a:t>
            </a:r>
            <a:r>
              <a:rPr lang="fi-FI" sz="2000" dirty="0"/>
              <a:t> to </a:t>
            </a:r>
            <a:r>
              <a:rPr lang="fi-FI" sz="2000" dirty="0" err="1"/>
              <a:t>accounting</a:t>
            </a:r>
            <a:r>
              <a:rPr lang="fi-FI" sz="2000" dirty="0"/>
              <a:t> </a:t>
            </a:r>
            <a:r>
              <a:rPr lang="fi-FI" sz="2000" dirty="0" err="1"/>
              <a:t>principles</a:t>
            </a:r>
            <a:r>
              <a:rPr lang="fi-FI" sz="2000" dirty="0"/>
              <a:t> and </a:t>
            </a:r>
            <a:r>
              <a:rPr lang="fi-FI" sz="2000" dirty="0" err="1"/>
              <a:t>microeconomic</a:t>
            </a:r>
            <a:r>
              <a:rPr lang="fi-FI" sz="2000" dirty="0"/>
              <a:t> </a:t>
            </a:r>
            <a:r>
              <a:rPr lang="fi-FI" sz="2000" dirty="0" err="1"/>
              <a:t>rules</a:t>
            </a:r>
            <a:r>
              <a:rPr lang="fi-FI" sz="2000" dirty="0"/>
              <a:t>.</a:t>
            </a:r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Step</a:t>
            </a:r>
            <a:r>
              <a:rPr lang="fi-FI" sz="2000" dirty="0"/>
              <a:t> 2. </a:t>
            </a:r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calibrated</a:t>
            </a:r>
            <a:r>
              <a:rPr lang="fi-FI" sz="2000" dirty="0"/>
              <a:t> to </a:t>
            </a:r>
            <a:r>
              <a:rPr lang="fi-FI" sz="2000" dirty="0" err="1"/>
              <a:t>biomaterials</a:t>
            </a:r>
            <a:r>
              <a:rPr lang="fi-FI" sz="2000" dirty="0"/>
              <a:t> </a:t>
            </a:r>
            <a:r>
              <a:rPr lang="fi-FI" sz="2000" dirty="0" err="1"/>
              <a:t>sector</a:t>
            </a:r>
            <a:r>
              <a:rPr lang="fi-FI" sz="2000" dirty="0"/>
              <a:t> </a:t>
            </a:r>
            <a:r>
              <a:rPr lang="fi-FI" sz="2000" dirty="0" err="1"/>
              <a:t>since</a:t>
            </a:r>
            <a:r>
              <a:rPr lang="fi-FI" sz="2000" dirty="0"/>
              <a:t> </a:t>
            </a:r>
            <a:r>
              <a:rPr lang="fi-FI" sz="2000" dirty="0" err="1"/>
              <a:t>funding</a:t>
            </a:r>
            <a:r>
              <a:rPr lang="fi-FI" sz="2000" dirty="0"/>
              <a:t> </a:t>
            </a:r>
            <a:r>
              <a:rPr lang="fi-FI" sz="2000" dirty="0" err="1"/>
              <a:t>levels</a:t>
            </a:r>
            <a:r>
              <a:rPr lang="fi-FI" sz="2000" dirty="0"/>
              <a:t> and </a:t>
            </a:r>
            <a:r>
              <a:rPr lang="fi-FI" sz="2000" dirty="0" err="1"/>
              <a:t>risk</a:t>
            </a:r>
            <a:r>
              <a:rPr lang="fi-FI" sz="2000" dirty="0"/>
              <a:t> </a:t>
            </a:r>
            <a:r>
              <a:rPr lang="fi-FI" sz="2000" dirty="0" err="1"/>
              <a:t>profiles</a:t>
            </a:r>
            <a:r>
              <a:rPr lang="fi-FI" sz="2000" dirty="0"/>
              <a:t> </a:t>
            </a:r>
            <a:r>
              <a:rPr lang="fi-FI" sz="2000" dirty="0" err="1"/>
              <a:t>vary</a:t>
            </a:r>
            <a:r>
              <a:rPr lang="fi-FI" sz="2000" dirty="0"/>
              <a:t> </a:t>
            </a:r>
            <a:r>
              <a:rPr lang="fi-FI" sz="2000" dirty="0" err="1"/>
              <a:t>widely</a:t>
            </a:r>
            <a:endParaRPr lang="fi-FI" sz="2000" dirty="0"/>
          </a:p>
          <a:p>
            <a:pPr lvl="1"/>
            <a:r>
              <a:rPr lang="fi-FI" sz="2000" dirty="0" err="1"/>
              <a:t>Justified</a:t>
            </a:r>
            <a:r>
              <a:rPr lang="fi-FI" sz="2000" dirty="0"/>
              <a:t> </a:t>
            </a:r>
            <a:r>
              <a:rPr lang="fi-FI" sz="2000" dirty="0" err="1"/>
              <a:t>due</a:t>
            </a:r>
            <a:r>
              <a:rPr lang="fi-FI" sz="2000" dirty="0"/>
              <a:t> to </a:t>
            </a:r>
            <a:r>
              <a:rPr lang="fi-FI" sz="2000" dirty="0" err="1"/>
              <a:t>authors</a:t>
            </a:r>
            <a:r>
              <a:rPr lang="fi-FI" sz="2000" dirty="0"/>
              <a:t>’ </a:t>
            </a:r>
            <a:r>
              <a:rPr lang="fi-FI" sz="2000" dirty="0" err="1"/>
              <a:t>familiarity</a:t>
            </a:r>
            <a:r>
              <a:rPr lang="fi-FI" sz="2000" dirty="0"/>
              <a:t> </a:t>
            </a:r>
            <a:r>
              <a:rPr lang="fi-FI" sz="2000" dirty="0" err="1"/>
              <a:t>with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sector</a:t>
            </a:r>
            <a:r>
              <a:rPr lang="fi-FI" sz="2000" dirty="0"/>
              <a:t> and </a:t>
            </a:r>
            <a:r>
              <a:rPr lang="fi-FI" sz="2000" dirty="0" err="1"/>
              <a:t>access</a:t>
            </a:r>
            <a:r>
              <a:rPr lang="fi-FI" sz="2000" dirty="0"/>
              <a:t> to </a:t>
            </a:r>
            <a:r>
              <a:rPr lang="fi-FI" sz="2000" dirty="0" err="1"/>
              <a:t>insider</a:t>
            </a:r>
            <a:r>
              <a:rPr lang="fi-FI" sz="2000" dirty="0"/>
              <a:t> </a:t>
            </a:r>
            <a:r>
              <a:rPr lang="fi-FI" sz="2000" dirty="0" err="1"/>
              <a:t>information</a:t>
            </a:r>
            <a:r>
              <a:rPr lang="fi-FI" sz="2000" dirty="0"/>
              <a:t> (</a:t>
            </a:r>
            <a:r>
              <a:rPr lang="fi-FI" sz="2000" dirty="0" err="1"/>
              <a:t>Woamy</a:t>
            </a:r>
            <a:r>
              <a:rPr lang="fi-FI" sz="2000" dirty="0"/>
              <a:t> Oy </a:t>
            </a:r>
            <a:r>
              <a:rPr lang="fi-FI" sz="2000" dirty="0" err="1"/>
              <a:t>founded</a:t>
            </a:r>
            <a:r>
              <a:rPr lang="fi-FI" sz="2000" dirty="0"/>
              <a:t>) on </a:t>
            </a:r>
            <a:r>
              <a:rPr lang="fi-FI" sz="2000" dirty="0" err="1"/>
              <a:t>parameter</a:t>
            </a:r>
            <a:r>
              <a:rPr lang="fi-FI" sz="2000" dirty="0"/>
              <a:t> </a:t>
            </a:r>
            <a:r>
              <a:rPr lang="fi-FI" sz="2000" dirty="0" err="1"/>
              <a:t>values</a:t>
            </a:r>
            <a:r>
              <a:rPr lang="fi-FI" sz="2000" dirty="0"/>
              <a:t> and </a:t>
            </a:r>
            <a:r>
              <a:rPr lang="fi-FI" sz="2000" dirty="0" err="1"/>
              <a:t>qualitative</a:t>
            </a:r>
            <a:r>
              <a:rPr lang="fi-FI" sz="2000" dirty="0"/>
              <a:t> </a:t>
            </a:r>
            <a:r>
              <a:rPr lang="fi-FI" sz="2000" dirty="0" err="1"/>
              <a:t>risk</a:t>
            </a:r>
            <a:r>
              <a:rPr lang="fi-FI" sz="2000" dirty="0"/>
              <a:t> </a:t>
            </a:r>
            <a:r>
              <a:rPr lang="fi-FI" sz="2000" dirty="0" err="1"/>
              <a:t>assessments</a:t>
            </a:r>
            <a:r>
              <a:rPr lang="fi-FI" sz="2000" dirty="0"/>
              <a:t>.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A00E60-F47A-DB3E-CDAF-0F9C948972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1065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54B56B-D08B-F539-28DD-651D2F12E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86780F-F82D-4BB3-3A94-CDE9ACA977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92A298-A444-73B0-E0D3-0A5A28E89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2000" dirty="0" err="1"/>
              <a:t>Literature</a:t>
            </a:r>
            <a:r>
              <a:rPr lang="fi-FI" sz="2000" dirty="0"/>
              <a:t> </a:t>
            </a:r>
            <a:r>
              <a:rPr lang="fi-FI" sz="2000" dirty="0" err="1"/>
              <a:t>review</a:t>
            </a:r>
            <a:r>
              <a:rPr lang="fi-FI" sz="2000" dirty="0"/>
              <a:t> and </a:t>
            </a:r>
            <a:r>
              <a:rPr lang="fi-FI" sz="2000" dirty="0" err="1"/>
              <a:t>author’s</a:t>
            </a:r>
            <a:r>
              <a:rPr lang="fi-FI" sz="2000" dirty="0"/>
              <a:t> </a:t>
            </a:r>
            <a:r>
              <a:rPr lang="fi-FI" sz="2000" dirty="0" err="1"/>
              <a:t>professional</a:t>
            </a:r>
            <a:r>
              <a:rPr lang="fi-FI" sz="2000" dirty="0"/>
              <a:t> </a:t>
            </a:r>
            <a:r>
              <a:rPr lang="fi-FI" sz="2000" dirty="0" err="1"/>
              <a:t>experience</a:t>
            </a:r>
            <a:endParaRPr lang="fi-FI" sz="2000" dirty="0"/>
          </a:p>
          <a:p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successfully</a:t>
            </a:r>
            <a:r>
              <a:rPr lang="fi-FI" sz="2000" dirty="0"/>
              <a:t> </a:t>
            </a:r>
            <a:r>
              <a:rPr lang="fi-FI" sz="2000" dirty="0" err="1"/>
              <a:t>reproduces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reference</a:t>
            </a:r>
            <a:r>
              <a:rPr lang="fi-FI" sz="2000" dirty="0"/>
              <a:t> </a:t>
            </a:r>
            <a:r>
              <a:rPr lang="fi-FI" sz="2000" dirty="0" err="1"/>
              <a:t>mode</a:t>
            </a:r>
            <a:r>
              <a:rPr lang="fi-FI" sz="2000" dirty="0"/>
              <a:t> of </a:t>
            </a:r>
            <a:r>
              <a:rPr lang="fi-FI" sz="2000" dirty="0" err="1"/>
              <a:t>behavior</a:t>
            </a:r>
            <a:r>
              <a:rPr lang="fi-FI" sz="2000" dirty="0"/>
              <a:t> for </a:t>
            </a:r>
            <a:r>
              <a:rPr lang="fi-FI" sz="2000" dirty="0" err="1"/>
              <a:t>both</a:t>
            </a:r>
            <a:r>
              <a:rPr lang="fi-FI" sz="2000" dirty="0"/>
              <a:t> </a:t>
            </a:r>
            <a:r>
              <a:rPr lang="fi-FI" sz="2000" dirty="0" err="1"/>
              <a:t>undesired</a:t>
            </a:r>
            <a:r>
              <a:rPr lang="fi-FI" sz="2000" dirty="0"/>
              <a:t> and </a:t>
            </a:r>
            <a:r>
              <a:rPr lang="fi-FI" sz="2000" dirty="0" err="1"/>
              <a:t>desired</a:t>
            </a:r>
            <a:r>
              <a:rPr lang="fi-FI" sz="2000" dirty="0"/>
              <a:t> </a:t>
            </a:r>
            <a:r>
              <a:rPr lang="fi-FI" sz="2000" dirty="0" err="1"/>
              <a:t>scenarios</a:t>
            </a:r>
            <a:endParaRPr lang="fi-FI" sz="2000" dirty="0"/>
          </a:p>
          <a:p>
            <a:r>
              <a:rPr lang="fi-FI" sz="2000" dirty="0"/>
              <a:t>Technical </a:t>
            </a:r>
            <a:r>
              <a:rPr lang="fi-FI" sz="2000" dirty="0" err="1"/>
              <a:t>maturity</a:t>
            </a:r>
            <a:r>
              <a:rPr lang="fi-FI" sz="2000" dirty="0"/>
              <a:t> is a </a:t>
            </a:r>
            <a:r>
              <a:rPr lang="fi-FI" sz="2000" dirty="0" err="1"/>
              <a:t>stock</a:t>
            </a:r>
            <a:r>
              <a:rPr lang="fi-FI" sz="2000" dirty="0"/>
              <a:t> </a:t>
            </a:r>
            <a:r>
              <a:rPr lang="fi-FI" sz="2000" dirty="0" err="1"/>
              <a:t>variable</a:t>
            </a:r>
            <a:r>
              <a:rPr lang="fi-FI" sz="2000" dirty="0"/>
              <a:t> </a:t>
            </a:r>
            <a:r>
              <a:rPr lang="fi-FI" sz="2000" dirty="0" err="1"/>
              <a:t>based</a:t>
            </a:r>
            <a:r>
              <a:rPr lang="fi-FI" sz="2000" dirty="0"/>
              <a:t> on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readiness</a:t>
            </a:r>
            <a:r>
              <a:rPr lang="fi-FI" sz="2000" dirty="0"/>
              <a:t> </a:t>
            </a:r>
            <a:r>
              <a:rPr lang="fi-FI" sz="2000" dirty="0" err="1"/>
              <a:t>level</a:t>
            </a:r>
            <a:r>
              <a:rPr lang="fi-FI" sz="2000" dirty="0"/>
              <a:t> (TRL) </a:t>
            </a:r>
            <a:r>
              <a:rPr lang="fi-FI" sz="2000" dirty="0" err="1"/>
              <a:t>scaling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, </a:t>
            </a:r>
            <a:r>
              <a:rPr lang="fi-FI" sz="2000" dirty="0" err="1"/>
              <a:t>originally</a:t>
            </a:r>
            <a:r>
              <a:rPr lang="fi-FI" sz="2000" dirty="0"/>
              <a:t> </a:t>
            </a:r>
            <a:r>
              <a:rPr lang="fi-FI" sz="2000" dirty="0" err="1"/>
              <a:t>defined</a:t>
            </a:r>
            <a:r>
              <a:rPr lang="fi-FI" sz="2000" dirty="0"/>
              <a:t> </a:t>
            </a:r>
            <a:r>
              <a:rPr lang="fi-FI" sz="2000" dirty="0" err="1"/>
              <a:t>by</a:t>
            </a:r>
            <a:r>
              <a:rPr lang="fi-FI" sz="2000" dirty="0"/>
              <a:t> NASA, and </a:t>
            </a:r>
            <a:r>
              <a:rPr lang="fi-FI" sz="2000" dirty="0" err="1"/>
              <a:t>used</a:t>
            </a:r>
            <a:r>
              <a:rPr lang="fi-FI" sz="2000" dirty="0"/>
              <a:t> </a:t>
            </a:r>
            <a:r>
              <a:rPr lang="fi-FI" sz="2000" dirty="0" err="1"/>
              <a:t>by</a:t>
            </a:r>
            <a:r>
              <a:rPr lang="fi-FI" sz="2000" dirty="0"/>
              <a:t> European Commission, National Science Foundation and </a:t>
            </a:r>
            <a:r>
              <a:rPr lang="fi-FI" sz="2000" dirty="0" err="1"/>
              <a:t>deep</a:t>
            </a:r>
            <a:r>
              <a:rPr lang="fi-FI" sz="2000" dirty="0"/>
              <a:t> </a:t>
            </a:r>
            <a:r>
              <a:rPr lang="fi-FI" sz="2000" dirty="0" err="1"/>
              <a:t>tech</a:t>
            </a:r>
            <a:r>
              <a:rPr lang="fi-FI" sz="2000" dirty="0"/>
              <a:t> </a:t>
            </a:r>
            <a:r>
              <a:rPr lang="fi-FI" sz="2000" dirty="0" err="1"/>
              <a:t>investors</a:t>
            </a:r>
            <a:r>
              <a:rPr lang="fi-FI" sz="2000" dirty="0"/>
              <a:t>, to position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readiness</a:t>
            </a:r>
            <a:r>
              <a:rPr lang="fi-FI" sz="2000" dirty="0"/>
              <a:t> of </a:t>
            </a:r>
            <a:r>
              <a:rPr lang="fi-FI" sz="2000" dirty="0" err="1"/>
              <a:t>proposals</a:t>
            </a:r>
            <a:r>
              <a:rPr lang="fi-FI" sz="2000" dirty="0"/>
              <a:t> (BRIDGE2HE, 2022; National Science Foundation, </a:t>
            </a:r>
            <a:r>
              <a:rPr lang="fi-FI" sz="2000" dirty="0" err="1"/>
              <a:t>n.d</a:t>
            </a:r>
            <a:r>
              <a:rPr lang="fi-FI" sz="2000" dirty="0"/>
              <a:t>.). </a:t>
            </a:r>
          </a:p>
          <a:p>
            <a:pPr lvl="1"/>
            <a:r>
              <a:rPr lang="fi-FI" sz="2000" dirty="0" err="1"/>
              <a:t>Initial</a:t>
            </a:r>
            <a:r>
              <a:rPr lang="fi-FI" sz="2000" dirty="0"/>
              <a:t> </a:t>
            </a:r>
            <a:r>
              <a:rPr lang="fi-FI" sz="2000" dirty="0" err="1"/>
              <a:t>value</a:t>
            </a:r>
            <a:r>
              <a:rPr lang="fi-FI" sz="2000" dirty="0"/>
              <a:t> set to 3, </a:t>
            </a:r>
            <a:r>
              <a:rPr lang="fi-FI" sz="2000" dirty="0" err="1"/>
              <a:t>estimated</a:t>
            </a:r>
            <a:r>
              <a:rPr lang="fi-FI" sz="2000" dirty="0"/>
              <a:t> to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beyond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inflection</a:t>
            </a:r>
            <a:r>
              <a:rPr lang="fi-FI" sz="2000" dirty="0"/>
              <a:t> </a:t>
            </a:r>
            <a:r>
              <a:rPr lang="fi-FI" sz="2000" dirty="0" err="1"/>
              <a:t>point</a:t>
            </a:r>
            <a:r>
              <a:rPr lang="fi-FI" sz="2000" dirty="0"/>
              <a:t> of </a:t>
            </a:r>
            <a:r>
              <a:rPr lang="fi-FI" sz="2000" dirty="0" err="1"/>
              <a:t>technology</a:t>
            </a:r>
            <a:r>
              <a:rPr lang="fi-FI" sz="2000" dirty="0"/>
              <a:t> s-</a:t>
            </a:r>
            <a:r>
              <a:rPr lang="fi-FI" sz="2000" dirty="0" err="1"/>
              <a:t>curve</a:t>
            </a:r>
            <a:r>
              <a:rPr lang="fi-FI" sz="2000" dirty="0"/>
              <a:t>. </a:t>
            </a:r>
            <a:r>
              <a:rPr lang="fi-FI" sz="2000" dirty="0" err="1"/>
              <a:t>Both</a:t>
            </a:r>
            <a:r>
              <a:rPr lang="fi-FI" sz="2000" dirty="0"/>
              <a:t> EIC and NSF </a:t>
            </a:r>
            <a:r>
              <a:rPr lang="fi-FI" sz="2000" dirty="0" err="1"/>
              <a:t>award</a:t>
            </a:r>
            <a:r>
              <a:rPr lang="fi-FI" sz="2000" dirty="0"/>
              <a:t> </a:t>
            </a:r>
            <a:r>
              <a:rPr lang="fi-FI" sz="2000" dirty="0" err="1"/>
              <a:t>grants</a:t>
            </a:r>
            <a:r>
              <a:rPr lang="fi-FI" sz="2000" dirty="0"/>
              <a:t> to </a:t>
            </a:r>
            <a:r>
              <a:rPr lang="fi-FI" sz="2000" dirty="0" err="1"/>
              <a:t>companies</a:t>
            </a:r>
            <a:r>
              <a:rPr lang="fi-FI" sz="2000" dirty="0"/>
              <a:t> in </a:t>
            </a:r>
            <a:r>
              <a:rPr lang="fi-FI" sz="2000" dirty="0" err="1"/>
              <a:t>this</a:t>
            </a:r>
            <a:r>
              <a:rPr lang="fi-FI" sz="2000" dirty="0"/>
              <a:t> </a:t>
            </a:r>
            <a:r>
              <a:rPr lang="fi-FI" sz="2000" dirty="0" err="1"/>
              <a:t>stage</a:t>
            </a:r>
            <a:r>
              <a:rPr lang="fi-FI" sz="2000" dirty="0"/>
              <a:t> (European Innovation </a:t>
            </a:r>
            <a:r>
              <a:rPr lang="fi-FI" sz="2000" dirty="0" err="1"/>
              <a:t>Council</a:t>
            </a:r>
            <a:r>
              <a:rPr lang="fi-FI" sz="2000" dirty="0"/>
              <a:t>, </a:t>
            </a:r>
            <a:r>
              <a:rPr lang="fi-FI" sz="2000" dirty="0" err="1"/>
              <a:t>n.d</a:t>
            </a:r>
            <a:r>
              <a:rPr lang="fi-FI" sz="2000" dirty="0"/>
              <a:t>-a; National Science Foundation, </a:t>
            </a:r>
            <a:r>
              <a:rPr lang="fi-FI" sz="2000" dirty="0" err="1"/>
              <a:t>n.d</a:t>
            </a:r>
            <a:r>
              <a:rPr lang="fi-FI" sz="2000" dirty="0"/>
              <a:t>.).</a:t>
            </a:r>
          </a:p>
          <a:p>
            <a:r>
              <a:rPr lang="fi-FI" sz="2000" dirty="0"/>
              <a:t>Key </a:t>
            </a:r>
            <a:r>
              <a:rPr lang="fi-FI" sz="2000" dirty="0" err="1"/>
              <a:t>assumptions</a:t>
            </a:r>
            <a:r>
              <a:rPr lang="fi-FI" sz="2000" dirty="0"/>
              <a:t> </a:t>
            </a:r>
            <a:r>
              <a:rPr lang="fi-FI" sz="2000" dirty="0" err="1"/>
              <a:t>about</a:t>
            </a:r>
            <a:r>
              <a:rPr lang="fi-FI" sz="2000" dirty="0"/>
              <a:t> </a:t>
            </a:r>
            <a:r>
              <a:rPr lang="fi-FI" sz="2000" dirty="0" err="1"/>
              <a:t>resource</a:t>
            </a:r>
            <a:r>
              <a:rPr lang="fi-FI" sz="2000" dirty="0"/>
              <a:t> </a:t>
            </a:r>
            <a:r>
              <a:rPr lang="fi-FI" sz="2000" dirty="0" err="1"/>
              <a:t>allocation</a:t>
            </a:r>
            <a:r>
              <a:rPr lang="fi-FI" sz="2000" dirty="0"/>
              <a:t> of </a:t>
            </a:r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validated</a:t>
            </a:r>
            <a:r>
              <a:rPr lang="fi-FI" sz="2000" dirty="0"/>
              <a:t> </a:t>
            </a:r>
            <a:r>
              <a:rPr lang="fi-FI" sz="2000" dirty="0" err="1"/>
              <a:t>through</a:t>
            </a:r>
            <a:r>
              <a:rPr lang="fi-FI" sz="2000" dirty="0"/>
              <a:t> </a:t>
            </a:r>
            <a:r>
              <a:rPr lang="fi-FI" sz="2000" dirty="0" err="1"/>
              <a:t>stakeholders</a:t>
            </a:r>
            <a:r>
              <a:rPr lang="fi-FI" sz="2000" dirty="0"/>
              <a:t> </a:t>
            </a:r>
            <a:r>
              <a:rPr lang="fi-FI" sz="2000" dirty="0" err="1"/>
              <a:t>interviews</a:t>
            </a:r>
            <a:r>
              <a:rPr lang="fi-FI" sz="2000" dirty="0"/>
              <a:t> </a:t>
            </a:r>
            <a:r>
              <a:rPr lang="fi-FI" sz="2000" dirty="0" err="1"/>
              <a:t>with</a:t>
            </a:r>
            <a:r>
              <a:rPr lang="fi-FI" sz="2000" dirty="0"/>
              <a:t> </a:t>
            </a:r>
            <a:r>
              <a:rPr lang="fi-FI" sz="2000" dirty="0" err="1"/>
              <a:t>co-founders</a:t>
            </a:r>
            <a:r>
              <a:rPr lang="fi-FI" sz="2000" dirty="0"/>
              <a:t> of </a:t>
            </a:r>
            <a:r>
              <a:rPr lang="fi-FI" sz="2000" dirty="0" err="1"/>
              <a:t>Woamy</a:t>
            </a:r>
            <a:r>
              <a:rPr lang="fi-FI" sz="2000" dirty="0"/>
              <a:t> Oy in </a:t>
            </a:r>
            <a:r>
              <a:rPr lang="fi-FI" sz="2000" dirty="0" err="1"/>
              <a:t>biomaterials</a:t>
            </a:r>
            <a:r>
              <a:rPr lang="fi-FI" sz="2000" dirty="0"/>
              <a:t> </a:t>
            </a:r>
            <a:r>
              <a:rPr lang="fi-FI" sz="2000" dirty="0" err="1"/>
              <a:t>sector</a:t>
            </a:r>
            <a:endParaRPr lang="fi-FI" sz="2000" dirty="0"/>
          </a:p>
          <a:p>
            <a:r>
              <a:rPr lang="fi-FI" sz="2000" b="1" dirty="0"/>
              <a:t>Direct and </a:t>
            </a:r>
            <a:r>
              <a:rPr lang="fi-FI" sz="2000" b="1" dirty="0" err="1"/>
              <a:t>indirect</a:t>
            </a:r>
            <a:r>
              <a:rPr lang="fi-FI" sz="2000" b="1" dirty="0"/>
              <a:t> </a:t>
            </a:r>
            <a:r>
              <a:rPr lang="fi-FI" sz="2000" b="1" dirty="0" err="1"/>
              <a:t>structure</a:t>
            </a:r>
            <a:r>
              <a:rPr lang="fi-FI" sz="2000" b="1" dirty="0"/>
              <a:t> </a:t>
            </a:r>
            <a:r>
              <a:rPr lang="fi-FI" sz="2000" b="1" dirty="0" err="1"/>
              <a:t>tests</a:t>
            </a:r>
            <a:r>
              <a:rPr lang="fi-FI" sz="2000" b="1" dirty="0"/>
              <a:t> </a:t>
            </a:r>
            <a:r>
              <a:rPr lang="fi-FI" sz="2000" b="1" dirty="0" err="1"/>
              <a:t>following</a:t>
            </a:r>
            <a:r>
              <a:rPr lang="fi-FI" sz="2000" b="1" dirty="0"/>
              <a:t> </a:t>
            </a:r>
            <a:r>
              <a:rPr lang="fi-FI" sz="2000" b="1" dirty="0" err="1"/>
              <a:t>best</a:t>
            </a:r>
            <a:r>
              <a:rPr lang="fi-FI" sz="2000" b="1" dirty="0"/>
              <a:t> </a:t>
            </a:r>
            <a:r>
              <a:rPr lang="fi-FI" sz="2000" b="1" dirty="0" err="1"/>
              <a:t>practices</a:t>
            </a:r>
            <a:r>
              <a:rPr lang="fi-FI" sz="2000" b="1" dirty="0"/>
              <a:t> </a:t>
            </a:r>
            <a:r>
              <a:rPr lang="fi-FI" sz="2000" b="1" dirty="0" err="1"/>
              <a:t>outlined</a:t>
            </a:r>
            <a:r>
              <a:rPr lang="fi-FI" sz="2000" b="1" dirty="0"/>
              <a:t> </a:t>
            </a:r>
            <a:r>
              <a:rPr lang="fi-FI" sz="2000" b="1" dirty="0" err="1"/>
              <a:t>by</a:t>
            </a:r>
            <a:r>
              <a:rPr lang="fi-FI" sz="2000" b="1" dirty="0"/>
              <a:t> </a:t>
            </a:r>
            <a:r>
              <a:rPr lang="fi-FI" sz="2000" b="1" dirty="0" err="1"/>
              <a:t>Barlas</a:t>
            </a:r>
            <a:r>
              <a:rPr lang="fi-FI" sz="2000" b="1" dirty="0"/>
              <a:t> (1996). </a:t>
            </a:r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79391-0321-08D3-5983-47EB9D4DC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3042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1391F3-EC6A-8B1B-3A6B-4B309B1D8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ADE7AC-F490-3CC3-88F0-533C0DEADE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81442F3-648B-AAB9-1BCB-3B48FB7BAD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1200" dirty="0"/>
              <a:t>System </a:t>
            </a:r>
            <a:r>
              <a:rPr lang="fi-FI" sz="1200" dirty="0" err="1"/>
              <a:t>dynamics</a:t>
            </a:r>
            <a:endParaRPr lang="fi-FI" sz="1200" dirty="0"/>
          </a:p>
          <a:p>
            <a:r>
              <a:rPr lang="fi-FI" sz="1200" dirty="0" err="1"/>
              <a:t>Accumulations</a:t>
            </a:r>
            <a:endParaRPr lang="fi-FI" sz="1200" dirty="0"/>
          </a:p>
          <a:p>
            <a:r>
              <a:rPr lang="fi-FI" sz="1200" dirty="0" err="1"/>
              <a:t>Delays</a:t>
            </a:r>
            <a:endParaRPr lang="fi-FI" sz="1200" dirty="0"/>
          </a:p>
          <a:p>
            <a:r>
              <a:rPr lang="fi-FI" sz="1200" dirty="0"/>
              <a:t>Feedback</a:t>
            </a:r>
          </a:p>
          <a:p>
            <a:r>
              <a:rPr lang="fi-FI" sz="1200" dirty="0" err="1"/>
              <a:t>Sensitivity</a:t>
            </a:r>
            <a:r>
              <a:rPr lang="fi-FI" sz="1200" dirty="0"/>
              <a:t> and </a:t>
            </a:r>
            <a:r>
              <a:rPr lang="fi-FI" sz="1200" dirty="0" err="1"/>
              <a:t>scenario</a:t>
            </a:r>
            <a:r>
              <a:rPr lang="fi-FI" sz="1200" dirty="0"/>
              <a:t> </a:t>
            </a:r>
            <a:r>
              <a:rPr lang="fi-FI" sz="1200" dirty="0" err="1"/>
              <a:t>analysis</a:t>
            </a:r>
            <a:endParaRPr lang="fi-FI" sz="1200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D0297-9533-3A20-533F-3C4A86BCC6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87124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3C1B3-C4CD-70FE-1F9D-2A07D06EC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8544FD-1246-F736-E877-F032F18453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FDA6D0-D4E2-63AC-01C6-F316872D0A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1200" dirty="0"/>
              <a:t>System </a:t>
            </a:r>
            <a:r>
              <a:rPr lang="fi-FI" sz="1200" dirty="0" err="1"/>
              <a:t>dynamics</a:t>
            </a:r>
            <a:endParaRPr lang="fi-FI" sz="1200" dirty="0"/>
          </a:p>
          <a:p>
            <a:r>
              <a:rPr lang="fi-FI" sz="1200" dirty="0" err="1"/>
              <a:t>Accumulations</a:t>
            </a:r>
            <a:endParaRPr lang="fi-FI" sz="1200" dirty="0"/>
          </a:p>
          <a:p>
            <a:r>
              <a:rPr lang="fi-FI" sz="1200" dirty="0" err="1"/>
              <a:t>Delays</a:t>
            </a:r>
            <a:endParaRPr lang="fi-FI" sz="1200" dirty="0"/>
          </a:p>
          <a:p>
            <a:r>
              <a:rPr lang="fi-FI" sz="1200" dirty="0"/>
              <a:t>Feedback</a:t>
            </a:r>
          </a:p>
          <a:p>
            <a:r>
              <a:rPr lang="fi-FI" sz="1200" dirty="0" err="1"/>
              <a:t>Sensitivity</a:t>
            </a:r>
            <a:r>
              <a:rPr lang="fi-FI" sz="1200" dirty="0"/>
              <a:t> and </a:t>
            </a:r>
            <a:r>
              <a:rPr lang="fi-FI" sz="1200" dirty="0" err="1"/>
              <a:t>scenario</a:t>
            </a:r>
            <a:r>
              <a:rPr lang="fi-FI" sz="1200" dirty="0"/>
              <a:t> </a:t>
            </a:r>
            <a:r>
              <a:rPr lang="fi-FI" sz="1200" dirty="0" err="1"/>
              <a:t>analysis</a:t>
            </a:r>
            <a:endParaRPr lang="fi-FI" sz="1200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76414-769D-DE5A-B022-5020A18E5E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CFB8DF-A3C9-4599-9656-F32D443BFBE5}" type="slidenum">
              <a:rPr lang="fi-FI" smtClean="0"/>
              <a:t>11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507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A2579-8B35-C100-B80E-AC5CEF157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85AEF4-DC6C-CEAF-3284-2877524C5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99156-07F4-9016-F9C9-27C763E73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B3C1E-E9F2-3CD7-4DF9-118E55104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C1D8E-00A2-A3BC-35EE-4FAE1FB8D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7303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5A6D7-D50F-FECC-DF6F-612EC419C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F0F889-717F-1663-B52E-29389CF1F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E369C2-84FA-966B-1AA2-ECF13248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41706E-5CA5-78FD-FEF9-94E1E92D6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AE4AF-2C82-1053-DB23-60F39AA30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6343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DFF005-1A23-8CF4-3CD7-C4EA0DC8C0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A64986-F5C3-6471-A311-2E1C2B095A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147D7-838E-AC52-64FA-F067D6178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5D47E8-E8F8-6246-F6C6-9AFC93254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60825-BA8D-6CA0-BF39-21C8D8638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858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14D7E-5FF6-7ABE-01DD-19522C451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BD7A9-8E2B-24BB-CDB3-D606694CC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640B-4B03-DE3F-E891-ECD6136A7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0A487-39BB-25A0-0E0F-E2617DD7C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F8AD0-14C4-5259-61A2-298BC31D0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251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97B52-C693-E856-E214-6652554A0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CD861-8FAD-87FA-C7A7-1A5DB4360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2E842F-8C0C-4B06-CCA9-588C80CF9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C5A8E-AC1D-8A4B-4746-E82FCF5B4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38309-24A4-0DCB-5977-A9BE474E8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860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F097-950D-3BB0-169C-56910A836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A6820-EC66-3BBD-9C8D-15F3C2CD88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0F02C2-A3C9-E156-44F3-C8BCBD2E4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BDE58E-8CE4-4EAF-0B4B-F784AC399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39811B-246A-9A87-91CB-085037D27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982390-88C5-1A8E-12CE-AC555EA8B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0633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34AEA-6347-84BC-9EDA-C9AF21FB9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BB848-4209-9050-D26C-A42E95FA7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6C1DD7-DF04-C531-C448-A05EAC5C0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85C6CF-7247-98AE-5F53-6B9482FA5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AAA1C-9052-CF78-05CE-97A1657BF9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CDA9C6-55D0-8D55-C75B-B2294AC92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90CF7A-7C3D-E146-3320-D0403667A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147325-4F4B-8CA8-536E-9C9E341AA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88186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08060-BB98-787A-C590-6CC2A2124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AE1571-FEBF-E7AE-2A3B-56BC7C9C0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E09EF-CE06-DC71-58F7-AF22DBCFF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7953C7-A059-5C9E-9BD5-F53C4462E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6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CD9F90-B068-2333-C168-44E1EEFCF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54F6FC-474F-1A5B-46B3-F0C4E5817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6FDA21-59DC-AADD-061D-2D38958FF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971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D0AAC-20AF-0196-244B-830F1A277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DBA7C-79C1-6B48-8557-90252B7E9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C3BB8-95DC-8CB8-FB75-E419247F79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778975-5057-D93E-90B7-1929DC6F5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A8800-C7D2-0B7E-64B5-75F49BB36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4603F6-A374-5FA4-9857-3BABB6DB8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3926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BFA10-8737-3382-90B1-BEA034495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435B09-B06D-62E4-43B9-15A92DC46B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4906A-7BA6-4BB8-4AED-E06DECE552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C16A6-E821-B370-15BB-D411E7EEE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6E5F16-D1F0-355F-E32E-3C9808B04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04631-0AA6-FD4C-F6E0-5A59093E3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81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FCEC64-C246-878A-EA85-2FF68AD84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FCA6F-CC9E-047B-8E54-E8BC31DBA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DED428-DB14-47D7-17E9-F6E8CF0EA0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62DFDB-2142-424F-96DE-9D4175C59FB0}" type="datetimeFigureOut">
              <a:rPr lang="fi-FI" smtClean="0"/>
              <a:t>14.8.2025</a:t>
            </a:fld>
            <a:endParaRPr lang="fi-FI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23C2CD-AB3D-5F53-9711-0B2AA3D9DD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02B22-F94A-671E-E2A6-3762828BC0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81648C-3E67-4124-A664-4CFD7227DF4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637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verneri.valimaa@student.uib.n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55C01-DD93-51D3-B068-9183DBAE5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5" y="1217183"/>
            <a:ext cx="9144000" cy="1510284"/>
          </a:xfrm>
        </p:spPr>
        <p:txBody>
          <a:bodyPr/>
          <a:lstStyle/>
          <a:p>
            <a:r>
              <a:rPr lang="en-US" dirty="0">
                <a:latin typeface="Algerian" panose="04020705040A02060702" pitchFamily="82" charset="0"/>
              </a:rPr>
              <a:t>Valley of Death</a:t>
            </a:r>
            <a:endParaRPr lang="fi-FI" dirty="0">
              <a:latin typeface="Algerian" panose="04020705040A02060702" pitchFamily="8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7AD759-2B9B-B6DE-0282-5E63CB6EB858}"/>
              </a:ext>
            </a:extLst>
          </p:cNvPr>
          <p:cNvSpPr txBox="1"/>
          <p:nvPr/>
        </p:nvSpPr>
        <p:spPr>
          <a:xfrm>
            <a:off x="3634431" y="2897675"/>
            <a:ext cx="4923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badi" panose="020F0502020204030204" pitchFamily="34" charset="0"/>
              </a:rPr>
              <a:t>The dynamics of deep tech commercialization</a:t>
            </a:r>
            <a:endParaRPr lang="fi-FI" dirty="0">
              <a:latin typeface="Abad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BAC77B-47BC-66FB-06F3-EF582ADC1706}"/>
              </a:ext>
            </a:extLst>
          </p:cNvPr>
          <p:cNvSpPr txBox="1"/>
          <p:nvPr/>
        </p:nvSpPr>
        <p:spPr>
          <a:xfrm>
            <a:off x="879041" y="4758748"/>
            <a:ext cx="62300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badi" panose="020F0502020204030204" pitchFamily="34" charset="0"/>
              </a:rPr>
              <a:t>Authors: Verneri V</a:t>
            </a:r>
            <a:r>
              <a:rPr lang="fi-FI" b="1" dirty="0" err="1">
                <a:latin typeface="Abadi" panose="020F0502020204030204" pitchFamily="34" charset="0"/>
              </a:rPr>
              <a:t>älimaa</a:t>
            </a:r>
            <a:r>
              <a:rPr lang="fi-FI" b="1" dirty="0">
                <a:latin typeface="Abadi" panose="020F0502020204030204" pitchFamily="34" charset="0"/>
              </a:rPr>
              <a:t> and Nada Oubrhou</a:t>
            </a:r>
          </a:p>
          <a:p>
            <a:r>
              <a:rPr lang="fi-FI" b="1" dirty="0">
                <a:latin typeface="Abadi" panose="020F0502020204030204" pitchFamily="34" charset="0"/>
              </a:rPr>
              <a:t>System Dynamics Group @ </a:t>
            </a:r>
            <a:r>
              <a:rPr lang="fi-FI" b="1" dirty="0" err="1">
                <a:latin typeface="Abadi" panose="020F0502020204030204" pitchFamily="34" charset="0"/>
              </a:rPr>
              <a:t>University</a:t>
            </a:r>
            <a:r>
              <a:rPr lang="fi-FI" b="1" dirty="0">
                <a:latin typeface="Abadi" panose="020F0502020204030204" pitchFamily="34" charset="0"/>
              </a:rPr>
              <a:t> of Bergen</a:t>
            </a:r>
          </a:p>
          <a:p>
            <a:endParaRPr lang="fi-FI" dirty="0">
              <a:latin typeface="Abadi" panose="020F0502020204030204" pitchFamily="34" charset="0"/>
            </a:endParaRPr>
          </a:p>
          <a:p>
            <a:r>
              <a:rPr lang="fi-FI" dirty="0">
                <a:latin typeface="Abadi" panose="020F0502020204030204" pitchFamily="34" charset="0"/>
              </a:rPr>
              <a:t>International System Dynamics Conference 2025</a:t>
            </a:r>
          </a:p>
          <a:p>
            <a:r>
              <a:rPr lang="fi-FI" dirty="0">
                <a:latin typeface="Abadi" panose="020F0502020204030204" pitchFamily="34" charset="0"/>
              </a:rPr>
              <a:t>ID #1309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93D34D1-965A-D570-AC79-D64C5B97B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5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7"/>
    </mc:Choice>
    <mc:Fallback xmlns="">
      <p:transition spd="slow" advTm="2017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B42AB-98F7-E003-5FB3-538698058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A43F5-A5DB-FA60-50D8-7029A745D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Experimental</a:t>
            </a:r>
            <a:r>
              <a:rPr lang="fi-FI" sz="3200" dirty="0"/>
              <a:t>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94CE0-2A20-FD2D-B6BF-AFE2BA3DB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2986"/>
            <a:ext cx="10515600" cy="461397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i-FI" sz="2000" dirty="0"/>
              <a:t>10-year </a:t>
            </a:r>
            <a:r>
              <a:rPr lang="fi-FI" sz="2000" dirty="0" err="1"/>
              <a:t>time</a:t>
            </a:r>
            <a:r>
              <a:rPr lang="fi-FI" sz="2000" dirty="0"/>
              <a:t> </a:t>
            </a:r>
            <a:r>
              <a:rPr lang="fi-FI" sz="2000" dirty="0" err="1"/>
              <a:t>horizon</a:t>
            </a:r>
            <a:r>
              <a:rPr lang="fi-FI" sz="2000" dirty="0"/>
              <a:t>, </a:t>
            </a:r>
            <a:r>
              <a:rPr lang="fi-FI" sz="2000" dirty="0" err="1"/>
              <a:t>typical</a:t>
            </a:r>
            <a:r>
              <a:rPr lang="fi-FI" sz="2000" dirty="0"/>
              <a:t> </a:t>
            </a:r>
            <a:r>
              <a:rPr lang="fi-FI" sz="2000" dirty="0" err="1"/>
              <a:t>development</a:t>
            </a:r>
            <a:r>
              <a:rPr lang="fi-FI" sz="2000" dirty="0"/>
              <a:t> </a:t>
            </a:r>
            <a:r>
              <a:rPr lang="fi-FI" sz="2000" dirty="0" err="1"/>
              <a:t>times</a:t>
            </a:r>
            <a:r>
              <a:rPr lang="fi-FI" sz="2000" dirty="0"/>
              <a:t> of a </a:t>
            </a:r>
            <a:r>
              <a:rPr lang="fi-FI" sz="2000" dirty="0" err="1"/>
              <a:t>deep</a:t>
            </a:r>
            <a:r>
              <a:rPr lang="fi-FI" sz="2000" dirty="0"/>
              <a:t> </a:t>
            </a:r>
            <a:r>
              <a:rPr lang="fi-FI" sz="2000" dirty="0" err="1"/>
              <a:t>tech</a:t>
            </a:r>
            <a:r>
              <a:rPr lang="fi-FI" sz="2000" dirty="0"/>
              <a:t> startup (Murray et al., 2024).</a:t>
            </a:r>
          </a:p>
          <a:p>
            <a:pPr>
              <a:lnSpc>
                <a:spcPct val="150000"/>
              </a:lnSpc>
            </a:pPr>
            <a:r>
              <a:rPr lang="fi-FI" sz="2000" dirty="0"/>
              <a:t>Time </a:t>
            </a:r>
            <a:r>
              <a:rPr lang="fi-FI" sz="2000" dirty="0" err="1"/>
              <a:t>intervals</a:t>
            </a:r>
            <a:r>
              <a:rPr lang="fi-FI" sz="2000" dirty="0"/>
              <a:t> set to </a:t>
            </a:r>
            <a:r>
              <a:rPr lang="fi-FI" sz="2000" dirty="0" err="1"/>
              <a:t>months</a:t>
            </a:r>
            <a:endParaRPr lang="fi-FI" sz="2000" dirty="0"/>
          </a:p>
          <a:p>
            <a:pPr>
              <a:lnSpc>
                <a:spcPct val="150000"/>
              </a:lnSpc>
            </a:pPr>
            <a:r>
              <a:rPr lang="fi-FI" sz="2000" dirty="0" err="1"/>
              <a:t>Integration</a:t>
            </a:r>
            <a:r>
              <a:rPr lang="fi-FI" sz="2000" dirty="0"/>
              <a:t> </a:t>
            </a:r>
            <a:r>
              <a:rPr lang="fi-FI" sz="2000" dirty="0" err="1"/>
              <a:t>method</a:t>
            </a:r>
            <a:r>
              <a:rPr lang="fi-FI" sz="2000" dirty="0"/>
              <a:t>: </a:t>
            </a:r>
            <a:r>
              <a:rPr lang="fi-FI" sz="2000" dirty="0" err="1"/>
              <a:t>Euler’s</a:t>
            </a:r>
            <a:r>
              <a:rPr lang="fi-FI" sz="2000" dirty="0"/>
              <a:t> </a:t>
            </a:r>
            <a:r>
              <a:rPr lang="fi-FI" sz="2000" dirty="0" err="1"/>
              <a:t>method</a:t>
            </a:r>
            <a:r>
              <a:rPr lang="fi-FI" sz="2000" dirty="0"/>
              <a:t> at </a:t>
            </a:r>
            <a:r>
              <a:rPr lang="fi-FI" sz="2000" dirty="0" err="1"/>
              <a:t>dt</a:t>
            </a:r>
            <a:r>
              <a:rPr lang="fi-FI" sz="2000" dirty="0"/>
              <a:t> = 1/64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1070F7B-B776-4ADE-B0F4-1C04C9B97F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331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1A57B8-B7CB-3489-3CFD-69E03A7DCD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335DD-23CC-0F21-260C-2B37962C0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/>
              <a:t>Key Performance </a:t>
            </a:r>
            <a:r>
              <a:rPr lang="fi-FI" sz="3200" dirty="0" err="1"/>
              <a:t>Indicators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FF032-3BCC-27CB-4850-6187AC531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7543"/>
            <a:ext cx="10515600" cy="4609420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fi-FI" sz="2000" b="1" dirty="0"/>
              <a:t>Cash </a:t>
            </a:r>
            <a:r>
              <a:rPr lang="fi-FI" sz="2000" b="1" dirty="0" err="1"/>
              <a:t>Flow</a:t>
            </a:r>
            <a:endParaRPr lang="fi-FI" sz="2000" b="1" dirty="0"/>
          </a:p>
          <a:p>
            <a:pPr lvl="1">
              <a:lnSpc>
                <a:spcPct val="150000"/>
              </a:lnSpc>
            </a:pPr>
            <a:r>
              <a:rPr lang="fi-FI" sz="2000" dirty="0"/>
              <a:t>Technical </a:t>
            </a:r>
            <a:r>
              <a:rPr lang="fi-FI" sz="2000" dirty="0" err="1"/>
              <a:t>Maturity</a:t>
            </a:r>
            <a:endParaRPr lang="fi-FI" sz="2000" dirty="0"/>
          </a:p>
          <a:p>
            <a:pPr lvl="1">
              <a:lnSpc>
                <a:spcPct val="150000"/>
              </a:lnSpc>
            </a:pPr>
            <a:r>
              <a:rPr lang="fi-FI" sz="2000" dirty="0" err="1"/>
              <a:t>Future</a:t>
            </a:r>
            <a:r>
              <a:rPr lang="fi-FI" sz="2000" dirty="0"/>
              <a:t> </a:t>
            </a:r>
            <a:r>
              <a:rPr lang="fi-FI" sz="2000" dirty="0" err="1"/>
              <a:t>Customers</a:t>
            </a:r>
            <a:endParaRPr lang="fi-FI" sz="2000" dirty="0"/>
          </a:p>
          <a:p>
            <a:pPr lvl="1">
              <a:lnSpc>
                <a:spcPct val="150000"/>
              </a:lnSpc>
            </a:pPr>
            <a:r>
              <a:rPr lang="fi-FI" sz="2000" dirty="0" err="1"/>
              <a:t>Customers</a:t>
            </a:r>
            <a:endParaRPr lang="fi-FI" sz="2000" dirty="0"/>
          </a:p>
          <a:p>
            <a:pPr lvl="1"/>
            <a:endParaRPr lang="fi-FI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6C3AF43-7475-B99A-F387-E35CFE38A3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761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30DE85-238E-EDA2-C5B6-F7C28E528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16A66-33B2-022A-9AC8-6EEC7C033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819" y="184810"/>
            <a:ext cx="10515600" cy="855023"/>
          </a:xfrm>
        </p:spPr>
        <p:txBody>
          <a:bodyPr>
            <a:normAutofit/>
          </a:bodyPr>
          <a:lstStyle/>
          <a:p>
            <a:pPr algn="ctr"/>
            <a:r>
              <a:rPr lang="fi-FI" sz="3200" dirty="0" err="1"/>
              <a:t>Simulation</a:t>
            </a:r>
            <a:r>
              <a:rPr lang="fi-FI" sz="3200" dirty="0"/>
              <a:t> </a:t>
            </a:r>
            <a:r>
              <a:rPr lang="fi-FI" sz="3200" dirty="0" err="1"/>
              <a:t>Results</a:t>
            </a:r>
            <a:endParaRPr lang="fi-FI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FAAC38-9A58-ED12-1091-4897B93EB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603" y="1320387"/>
            <a:ext cx="5687017" cy="4925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7962F3-48C5-1ECC-AD50-9576A4DDC6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20387"/>
            <a:ext cx="5771387" cy="49252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011BD1-0D2C-BC4A-7837-D3B9551EBEB2}"/>
              </a:ext>
            </a:extLst>
          </p:cNvPr>
          <p:cNvSpPr txBox="1"/>
          <p:nvPr/>
        </p:nvSpPr>
        <p:spPr>
          <a:xfrm>
            <a:off x="266602" y="6303858"/>
            <a:ext cx="568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rgbClr val="FF0000"/>
                </a:solidFill>
              </a:rPr>
              <a:t>UNDESIRED SCENARIO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37A448-9206-45FB-B76E-DE5D2865FC9C}"/>
              </a:ext>
            </a:extLst>
          </p:cNvPr>
          <p:cNvSpPr txBox="1"/>
          <p:nvPr/>
        </p:nvSpPr>
        <p:spPr>
          <a:xfrm>
            <a:off x="6138184" y="6303858"/>
            <a:ext cx="568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chemeClr val="accent6"/>
                </a:solidFill>
              </a:rPr>
              <a:t>DESIRED SCENARIO</a:t>
            </a:r>
          </a:p>
        </p:txBody>
      </p:sp>
    </p:spTree>
    <p:extLst>
      <p:ext uri="{BB962C8B-B14F-4D97-AF65-F5344CB8AC3E}">
        <p14:creationId xmlns:p14="http://schemas.microsoft.com/office/powerpoint/2010/main" val="3614104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C07C5F-E6A7-58E2-97A7-FEC3DFAE1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58D01-921A-2F67-8E5D-59452E4A3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591"/>
            <a:ext cx="10515600" cy="855023"/>
          </a:xfrm>
        </p:spPr>
        <p:txBody>
          <a:bodyPr>
            <a:normAutofit/>
          </a:bodyPr>
          <a:lstStyle/>
          <a:p>
            <a:r>
              <a:rPr lang="fi-FI" sz="3200" dirty="0"/>
              <a:t>Key </a:t>
            </a:r>
            <a:r>
              <a:rPr lang="fi-FI" sz="3200" dirty="0" err="1"/>
              <a:t>Mechanism</a:t>
            </a:r>
            <a:r>
              <a:rPr lang="fi-FI" sz="3200" dirty="0"/>
              <a:t> </a:t>
            </a:r>
            <a:r>
              <a:rPr lang="fi-FI" sz="3200" dirty="0" err="1"/>
              <a:t>Causing</a:t>
            </a:r>
            <a:r>
              <a:rPr lang="fi-FI" sz="3200" dirty="0"/>
              <a:t> </a:t>
            </a:r>
            <a:r>
              <a:rPr lang="fi-FI" sz="3200" dirty="0" err="1"/>
              <a:t>the</a:t>
            </a:r>
            <a:r>
              <a:rPr lang="fi-FI" sz="3200" dirty="0"/>
              <a:t> </a:t>
            </a:r>
            <a:r>
              <a:rPr lang="fi-FI" sz="3200" dirty="0" err="1"/>
              <a:t>Problem</a:t>
            </a:r>
            <a:endParaRPr lang="fi-FI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97BC65-F348-706C-722D-39E36C45D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53" y="982614"/>
            <a:ext cx="4293900" cy="28238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378519-C9F3-EEB7-3F8B-B9D2DEF1CF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353" y="3886052"/>
            <a:ext cx="4293900" cy="27668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C05A5EC-4013-2E6A-9F82-3EAFD85DEE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2902" y="982615"/>
            <a:ext cx="2924167" cy="27138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92BDB5-29CE-6FE8-BB36-9C7B08B0BC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5257" y="4058030"/>
            <a:ext cx="2921813" cy="267662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A251582-BC37-A7FD-FCBE-816D83D5F4A0}"/>
              </a:ext>
            </a:extLst>
          </p:cNvPr>
          <p:cNvSpPr txBox="1"/>
          <p:nvPr/>
        </p:nvSpPr>
        <p:spPr>
          <a:xfrm>
            <a:off x="8899658" y="2578153"/>
            <a:ext cx="29218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/>
              <a:t>Effect</a:t>
            </a:r>
            <a:r>
              <a:rPr lang="fi-FI" dirty="0"/>
              <a:t> of Technical </a:t>
            </a:r>
            <a:r>
              <a:rPr lang="fi-FI" dirty="0" err="1"/>
              <a:t>Maturity</a:t>
            </a:r>
            <a:r>
              <a:rPr lang="fi-FI" dirty="0"/>
              <a:t> on </a:t>
            </a:r>
            <a:r>
              <a:rPr lang="fi-FI" dirty="0" err="1"/>
              <a:t>Budget</a:t>
            </a:r>
            <a:r>
              <a:rPr lang="fi-FI" dirty="0"/>
              <a:t> % to R&amp;D.</a:t>
            </a:r>
          </a:p>
          <a:p>
            <a:endParaRPr lang="fi-FI" dirty="0"/>
          </a:p>
          <a:p>
            <a:r>
              <a:rPr lang="fi-FI" dirty="0" err="1"/>
              <a:t>Graphical</a:t>
            </a:r>
            <a:r>
              <a:rPr lang="fi-FI" dirty="0"/>
              <a:t> </a:t>
            </a:r>
            <a:r>
              <a:rPr lang="fi-FI" dirty="0" err="1"/>
              <a:t>function</a:t>
            </a:r>
            <a:r>
              <a:rPr lang="fi-FI" dirty="0"/>
              <a:t> </a:t>
            </a:r>
            <a:r>
              <a:rPr lang="fi-FI" dirty="0" err="1"/>
              <a:t>validated</a:t>
            </a:r>
            <a:r>
              <a:rPr lang="fi-FI" dirty="0"/>
              <a:t> </a:t>
            </a:r>
            <a:r>
              <a:rPr lang="fi-FI" dirty="0" err="1"/>
              <a:t>through</a:t>
            </a:r>
            <a:r>
              <a:rPr lang="fi-FI" dirty="0"/>
              <a:t> </a:t>
            </a:r>
            <a:r>
              <a:rPr lang="fi-FI" dirty="0" err="1"/>
              <a:t>interviews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Woamy</a:t>
            </a:r>
            <a:r>
              <a:rPr lang="fi-FI" dirty="0"/>
              <a:t> Oy (Personal </a:t>
            </a:r>
            <a:r>
              <a:rPr lang="fi-FI" dirty="0" err="1"/>
              <a:t>communication</a:t>
            </a:r>
            <a:r>
              <a:rPr lang="fi-FI" dirty="0"/>
              <a:t>). </a:t>
            </a:r>
          </a:p>
          <a:p>
            <a:endParaRPr lang="fi-FI" dirty="0"/>
          </a:p>
          <a:p>
            <a:endParaRPr lang="fi-FI" dirty="0"/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2D412047-9068-0D9C-F1B1-54B869891B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B095B20-5834-7916-E784-6A6A5AD1005A}"/>
              </a:ext>
            </a:extLst>
          </p:cNvPr>
          <p:cNvCxnSpPr/>
          <p:nvPr/>
        </p:nvCxnSpPr>
        <p:spPr>
          <a:xfrm flipH="1">
            <a:off x="5004707" y="2367643"/>
            <a:ext cx="5225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C668F51-311F-DACD-9461-595D8AA445E1}"/>
              </a:ext>
            </a:extLst>
          </p:cNvPr>
          <p:cNvCxnSpPr/>
          <p:nvPr/>
        </p:nvCxnSpPr>
        <p:spPr>
          <a:xfrm flipH="1">
            <a:off x="5004707" y="5336721"/>
            <a:ext cx="5225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6050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544F0F-DE43-1B5F-7A56-1DDCB300A8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6C707-E520-E3A5-8667-D26C918A3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181" y="232379"/>
            <a:ext cx="10515600" cy="1090235"/>
          </a:xfrm>
        </p:spPr>
        <p:txBody>
          <a:bodyPr>
            <a:normAutofit/>
          </a:bodyPr>
          <a:lstStyle/>
          <a:p>
            <a:r>
              <a:rPr lang="fi-FI" sz="3200" dirty="0" err="1"/>
              <a:t>Model</a:t>
            </a:r>
            <a:r>
              <a:rPr lang="fi-FI" sz="3200" dirty="0"/>
              <a:t> Analysis - </a:t>
            </a:r>
            <a:r>
              <a:rPr lang="fi-FI" sz="3200" dirty="0" err="1"/>
              <a:t>Month</a:t>
            </a:r>
            <a:r>
              <a:rPr lang="fi-FI" sz="3200" dirty="0"/>
              <a:t> 0 to 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E59EB5-6EF3-74FF-0E66-6A1852B88F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81" y="1869621"/>
            <a:ext cx="6964326" cy="3118757"/>
          </a:xfrm>
        </p:spPr>
        <p:txBody>
          <a:bodyPr/>
          <a:lstStyle/>
          <a:p>
            <a:r>
              <a:rPr lang="fi-FI" sz="2000" dirty="0" err="1"/>
              <a:t>Desired</a:t>
            </a:r>
            <a:r>
              <a:rPr lang="fi-FI" sz="2000" dirty="0"/>
              <a:t> and </a:t>
            </a:r>
            <a:r>
              <a:rPr lang="fi-FI" sz="2000" dirty="0" err="1"/>
              <a:t>undesired</a:t>
            </a:r>
            <a:r>
              <a:rPr lang="fi-FI" sz="2000" dirty="0"/>
              <a:t> </a:t>
            </a:r>
            <a:r>
              <a:rPr lang="fi-FI" sz="2000" dirty="0" err="1"/>
              <a:t>scenario</a:t>
            </a:r>
            <a:r>
              <a:rPr lang="fi-FI" sz="2000" dirty="0"/>
              <a:t> </a:t>
            </a:r>
            <a:r>
              <a:rPr lang="fi-FI" sz="2000" dirty="0" err="1"/>
              <a:t>display</a:t>
            </a:r>
            <a:r>
              <a:rPr lang="fi-FI" sz="2000" dirty="0"/>
              <a:t> </a:t>
            </a:r>
            <a:r>
              <a:rPr lang="fi-FI" sz="2000" dirty="0" err="1"/>
              <a:t>similar</a:t>
            </a:r>
            <a:r>
              <a:rPr lang="fi-FI" sz="2000" dirty="0"/>
              <a:t> </a:t>
            </a:r>
            <a:r>
              <a:rPr lang="fi-FI" sz="2000" dirty="0" err="1"/>
              <a:t>behavior</a:t>
            </a:r>
            <a:endParaRPr lang="fi-FI" sz="2000" dirty="0"/>
          </a:p>
          <a:p>
            <a:r>
              <a:rPr lang="fi-FI" sz="2000" dirty="0"/>
              <a:t>Technical </a:t>
            </a:r>
            <a:r>
              <a:rPr lang="fi-FI" sz="2000" dirty="0" err="1"/>
              <a:t>maturity</a:t>
            </a:r>
            <a:r>
              <a:rPr lang="fi-FI" sz="2000" dirty="0"/>
              <a:t> </a:t>
            </a:r>
            <a:r>
              <a:rPr lang="fi-FI" sz="2000" dirty="0" err="1"/>
              <a:t>approaches</a:t>
            </a:r>
            <a:r>
              <a:rPr lang="fi-FI" sz="2000" dirty="0"/>
              <a:t> </a:t>
            </a:r>
            <a:r>
              <a:rPr lang="fi-FI" sz="2000" dirty="0" err="1"/>
              <a:t>threshold</a:t>
            </a:r>
            <a:r>
              <a:rPr lang="fi-FI" sz="2000" dirty="0"/>
              <a:t> for VC</a:t>
            </a:r>
          </a:p>
          <a:p>
            <a:r>
              <a:rPr lang="fi-FI" sz="2000" dirty="0" err="1"/>
              <a:t>Sourcing</a:t>
            </a:r>
            <a:r>
              <a:rPr lang="fi-FI" sz="2000" dirty="0"/>
              <a:t> </a:t>
            </a:r>
            <a:r>
              <a:rPr lang="fi-FI" sz="2000" dirty="0" err="1"/>
              <a:t>future</a:t>
            </a:r>
            <a:r>
              <a:rPr lang="fi-FI" sz="2000" dirty="0"/>
              <a:t> </a:t>
            </a:r>
            <a:r>
              <a:rPr lang="fi-FI" sz="2000" dirty="0" err="1"/>
              <a:t>customers</a:t>
            </a:r>
            <a:endParaRPr lang="fi-FI" sz="2000" dirty="0"/>
          </a:p>
          <a:p>
            <a:r>
              <a:rPr lang="fi-FI" sz="2000" dirty="0"/>
              <a:t>R&amp;D and </a:t>
            </a:r>
            <a:r>
              <a:rPr lang="fi-FI" sz="2000" dirty="0" err="1"/>
              <a:t>Sourcing</a:t>
            </a:r>
            <a:r>
              <a:rPr lang="fi-FI" sz="2000" dirty="0"/>
              <a:t> </a:t>
            </a:r>
            <a:r>
              <a:rPr lang="fi-FI" sz="2000" dirty="0" err="1"/>
              <a:t>cost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dominant</a:t>
            </a:r>
            <a:endParaRPr lang="fi-FI" sz="2000" dirty="0"/>
          </a:p>
          <a:p>
            <a:pPr marL="457200" lvl="1" indent="0">
              <a:buNone/>
            </a:pPr>
            <a:endParaRPr lang="fi-FI" sz="2000" dirty="0"/>
          </a:p>
          <a:p>
            <a:pPr marL="457200" lvl="1" indent="0">
              <a:buNone/>
            </a:pPr>
            <a:endParaRPr lang="fi-FI" sz="2000" dirty="0"/>
          </a:p>
          <a:p>
            <a:r>
              <a:rPr lang="fi-FI" sz="2000" b="1" dirty="0" err="1"/>
              <a:t>Relative</a:t>
            </a:r>
            <a:r>
              <a:rPr lang="fi-FI" sz="2000" b="1" dirty="0"/>
              <a:t> </a:t>
            </a:r>
            <a:r>
              <a:rPr lang="fi-FI" sz="2000" b="1" dirty="0" err="1"/>
              <a:t>risk</a:t>
            </a:r>
            <a:r>
              <a:rPr lang="fi-FI" sz="2000" b="1" dirty="0"/>
              <a:t> </a:t>
            </a:r>
            <a:r>
              <a:rPr lang="fi-FI" sz="2000" b="1" dirty="0" err="1"/>
              <a:t>profile</a:t>
            </a:r>
            <a:r>
              <a:rPr lang="fi-FI" sz="2000" b="1" dirty="0"/>
              <a:t> &gt; VC </a:t>
            </a:r>
            <a:r>
              <a:rPr lang="fi-FI" sz="2000" b="1" dirty="0" err="1"/>
              <a:t>threshold</a:t>
            </a:r>
            <a:r>
              <a:rPr lang="fi-FI" sz="2000" b="1" dirty="0"/>
              <a:t> and </a:t>
            </a:r>
            <a:r>
              <a:rPr lang="fi-FI" sz="2000" b="1" dirty="0" err="1"/>
              <a:t>firm</a:t>
            </a:r>
            <a:r>
              <a:rPr lang="fi-FI" sz="2000" b="1" dirty="0"/>
              <a:t> manages to </a:t>
            </a:r>
            <a:r>
              <a:rPr lang="fi-FI" sz="2000" b="1" dirty="0" err="1"/>
              <a:t>raise</a:t>
            </a:r>
            <a:r>
              <a:rPr lang="fi-FI" sz="2000" b="1" dirty="0"/>
              <a:t> </a:t>
            </a:r>
            <a:r>
              <a:rPr lang="fi-FI" sz="2000" b="1" dirty="0" err="1"/>
              <a:t>funding</a:t>
            </a:r>
            <a:r>
              <a:rPr lang="fi-FI" sz="2000" b="1" dirty="0"/>
              <a:t> at </a:t>
            </a:r>
            <a:r>
              <a:rPr lang="fi-FI" sz="2000" b="1" dirty="0" err="1"/>
              <a:t>month</a:t>
            </a:r>
            <a:r>
              <a:rPr lang="fi-FI" sz="2000" b="1" dirty="0"/>
              <a:t> 24</a:t>
            </a:r>
          </a:p>
          <a:p>
            <a:endParaRPr lang="fi-FI" sz="1800" dirty="0"/>
          </a:p>
          <a:p>
            <a:pPr lvl="1"/>
            <a:endParaRPr lang="fi-FI" sz="2000" dirty="0"/>
          </a:p>
          <a:p>
            <a:pPr marL="457200" lvl="1" indent="0">
              <a:buNone/>
            </a:pPr>
            <a:endParaRPr lang="fi-FI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377532-63A7-AC3D-AFDA-4742420EA0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22" y="3942228"/>
            <a:ext cx="3738440" cy="26833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ECA402-4E54-3016-F772-B4DCC174AF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22" y="1099267"/>
            <a:ext cx="3738440" cy="269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333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B65AF-2D1F-BBFE-272F-0745DFE997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67EF3-E8A1-6D26-CF03-9C496257B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528" y="419363"/>
            <a:ext cx="10515600" cy="662781"/>
          </a:xfrm>
        </p:spPr>
        <p:txBody>
          <a:bodyPr>
            <a:normAutofit/>
          </a:bodyPr>
          <a:lstStyle/>
          <a:p>
            <a:r>
              <a:rPr lang="fi-FI" sz="3200" dirty="0" err="1"/>
              <a:t>Model</a:t>
            </a:r>
            <a:r>
              <a:rPr lang="fi-FI" sz="3200" dirty="0"/>
              <a:t> Analysis - </a:t>
            </a:r>
            <a:r>
              <a:rPr lang="fi-FI" sz="3200" dirty="0" err="1"/>
              <a:t>Month</a:t>
            </a:r>
            <a:r>
              <a:rPr lang="fi-FI" sz="3200" dirty="0"/>
              <a:t> 24 to 48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828F1-2528-B8FC-4250-E31B45EEC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82" y="1442146"/>
            <a:ext cx="7003642" cy="5050729"/>
          </a:xfrm>
        </p:spPr>
        <p:txBody>
          <a:bodyPr/>
          <a:lstStyle/>
          <a:p>
            <a:endParaRPr lang="fi-FI" sz="1800" dirty="0"/>
          </a:p>
          <a:p>
            <a:pPr lvl="1"/>
            <a:endParaRPr lang="fi-FI" sz="2000" dirty="0"/>
          </a:p>
          <a:p>
            <a:pPr marL="457200" lvl="1" indent="0">
              <a:buNone/>
            </a:pPr>
            <a:endParaRPr lang="fi-FI" sz="20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1C5ADF3-5336-6B93-4EDF-359425DBE6A8}"/>
              </a:ext>
            </a:extLst>
          </p:cNvPr>
          <p:cNvSpPr txBox="1">
            <a:spLocks/>
          </p:cNvSpPr>
          <p:nvPr/>
        </p:nvSpPr>
        <p:spPr>
          <a:xfrm>
            <a:off x="514528" y="1442146"/>
            <a:ext cx="7410272" cy="5173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i-FI" sz="2000" u="sng" dirty="0" err="1"/>
              <a:t>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 err="1"/>
              <a:t>First</a:t>
            </a:r>
            <a:r>
              <a:rPr lang="fi-FI" sz="2000" dirty="0"/>
              <a:t> </a:t>
            </a:r>
            <a:r>
              <a:rPr lang="fi-FI" sz="2000" dirty="0" err="1"/>
              <a:t>customer</a:t>
            </a:r>
            <a:r>
              <a:rPr lang="fi-FI" sz="2000" dirty="0"/>
              <a:t> </a:t>
            </a:r>
            <a:r>
              <a:rPr lang="fi-FI" sz="2000" dirty="0" err="1"/>
              <a:t>inflection</a:t>
            </a:r>
            <a:r>
              <a:rPr lang="fi-FI" sz="2000" dirty="0"/>
              <a:t> </a:t>
            </a:r>
            <a:r>
              <a:rPr lang="fi-FI" sz="2000" dirty="0" err="1"/>
              <a:t>point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31 </a:t>
            </a:r>
          </a:p>
          <a:p>
            <a:pPr lvl="1"/>
            <a:r>
              <a:rPr lang="fi-FI" sz="2000" dirty="0" err="1"/>
              <a:t>Reinforcing</a:t>
            </a:r>
            <a:r>
              <a:rPr lang="fi-FI" sz="2000" dirty="0"/>
              <a:t> </a:t>
            </a:r>
            <a:r>
              <a:rPr lang="fi-FI" sz="2000" dirty="0" err="1"/>
              <a:t>sales</a:t>
            </a:r>
            <a:r>
              <a:rPr lang="fi-FI" sz="2000" dirty="0"/>
              <a:t> and </a:t>
            </a:r>
            <a:r>
              <a:rPr lang="fi-FI" sz="2000" dirty="0" err="1"/>
              <a:t>imitation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activated</a:t>
            </a:r>
            <a:endParaRPr lang="fi-FI" sz="2800" dirty="0"/>
          </a:p>
          <a:p>
            <a:r>
              <a:rPr lang="fi-FI" sz="2000" dirty="0" err="1"/>
              <a:t>Tipping</a:t>
            </a:r>
            <a:r>
              <a:rPr lang="fi-FI" sz="2000" dirty="0"/>
              <a:t> </a:t>
            </a:r>
            <a:r>
              <a:rPr lang="fi-FI" sz="2000" dirty="0" err="1"/>
              <a:t>point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41 </a:t>
            </a:r>
          </a:p>
          <a:p>
            <a:pPr lvl="1"/>
            <a:r>
              <a:rPr lang="fi-FI" sz="2000" dirty="0" err="1"/>
              <a:t>Reinforcing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</a:t>
            </a:r>
            <a:r>
              <a:rPr lang="fi-FI" sz="2000" dirty="0" err="1"/>
              <a:t>begins</a:t>
            </a:r>
            <a:r>
              <a:rPr lang="fi-FI" sz="2000" dirty="0"/>
              <a:t> to </a:t>
            </a:r>
            <a:r>
              <a:rPr lang="fi-FI" sz="2000" dirty="0" err="1"/>
              <a:t>dominate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cost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r>
              <a:rPr lang="fi-FI" sz="2000" dirty="0"/>
              <a:t>.</a:t>
            </a:r>
          </a:p>
          <a:p>
            <a:r>
              <a:rPr lang="fi-FI" sz="2000" dirty="0" err="1"/>
              <a:t>Funding</a:t>
            </a:r>
            <a:r>
              <a:rPr lang="fi-FI" sz="2000" dirty="0"/>
              <a:t> </a:t>
            </a:r>
            <a:r>
              <a:rPr lang="fi-FI" sz="2000" dirty="0" err="1"/>
              <a:t>need</a:t>
            </a:r>
            <a:r>
              <a:rPr lang="fi-FI" sz="2000" dirty="0"/>
              <a:t> </a:t>
            </a:r>
            <a:r>
              <a:rPr lang="fi-FI" sz="2000" dirty="0" err="1"/>
              <a:t>increases</a:t>
            </a:r>
            <a:r>
              <a:rPr lang="fi-FI" sz="2000" dirty="0"/>
              <a:t> </a:t>
            </a:r>
            <a:r>
              <a:rPr lang="fi-FI" sz="2000" dirty="0" err="1"/>
              <a:t>due</a:t>
            </a:r>
            <a:r>
              <a:rPr lang="fi-FI" sz="2000" dirty="0"/>
              <a:t> to </a:t>
            </a:r>
            <a:r>
              <a:rPr lang="fi-FI" sz="2000" dirty="0" err="1"/>
              <a:t>increased</a:t>
            </a:r>
            <a:r>
              <a:rPr lang="fi-FI" sz="2000" dirty="0"/>
              <a:t> operating </a:t>
            </a:r>
            <a:r>
              <a:rPr lang="fi-FI" sz="2000" dirty="0" err="1"/>
              <a:t>costs</a:t>
            </a:r>
            <a:endParaRPr lang="fi-FI" sz="2000" dirty="0"/>
          </a:p>
          <a:p>
            <a:pPr lvl="1"/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raises</a:t>
            </a:r>
            <a:r>
              <a:rPr lang="fi-FI" sz="2000" dirty="0"/>
              <a:t> </a:t>
            </a:r>
            <a:r>
              <a:rPr lang="fi-FI" sz="2000" dirty="0" err="1"/>
              <a:t>more</a:t>
            </a:r>
            <a:r>
              <a:rPr lang="fi-FI" sz="2000" dirty="0"/>
              <a:t> </a:t>
            </a:r>
            <a:r>
              <a:rPr lang="fi-FI" sz="2000" dirty="0" err="1"/>
              <a:t>funding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48</a:t>
            </a:r>
          </a:p>
          <a:p>
            <a:pPr lvl="1"/>
            <a:endParaRPr lang="fi-FI" sz="1600" dirty="0"/>
          </a:p>
          <a:p>
            <a:pPr marL="0" indent="0">
              <a:buNone/>
            </a:pPr>
            <a:r>
              <a:rPr lang="fi-FI" sz="2000" u="sng" dirty="0" err="1"/>
              <a:t>Undesired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/>
              <a:t>No </a:t>
            </a:r>
            <a:r>
              <a:rPr lang="fi-FI" sz="2000" dirty="0" err="1"/>
              <a:t>first</a:t>
            </a:r>
            <a:r>
              <a:rPr lang="fi-FI" sz="2000" dirty="0"/>
              <a:t> </a:t>
            </a:r>
            <a:r>
              <a:rPr lang="fi-FI" sz="2000" dirty="0" err="1"/>
              <a:t>customers</a:t>
            </a:r>
            <a:endParaRPr lang="fi-FI" sz="2000" dirty="0"/>
          </a:p>
          <a:p>
            <a:r>
              <a:rPr lang="fi-FI" sz="2000" dirty="0" err="1"/>
              <a:t>Risk</a:t>
            </a:r>
            <a:r>
              <a:rPr lang="fi-FI" sz="2000" dirty="0"/>
              <a:t> </a:t>
            </a:r>
            <a:r>
              <a:rPr lang="fi-FI" sz="2000" dirty="0" err="1"/>
              <a:t>profile</a:t>
            </a:r>
            <a:r>
              <a:rPr lang="fi-FI" sz="2000" dirty="0"/>
              <a:t> &lt; VC </a:t>
            </a:r>
            <a:r>
              <a:rPr lang="fi-FI" sz="2000" dirty="0" err="1"/>
              <a:t>threshold</a:t>
            </a:r>
            <a:r>
              <a:rPr lang="fi-FI" sz="2000" dirty="0"/>
              <a:t> and </a:t>
            </a:r>
            <a:r>
              <a:rPr lang="fi-FI" sz="2000" dirty="0" err="1"/>
              <a:t>thus</a:t>
            </a:r>
            <a:r>
              <a:rPr lang="fi-FI" sz="2000" dirty="0"/>
              <a:t> no </a:t>
            </a:r>
            <a:r>
              <a:rPr lang="fi-FI" sz="2000" dirty="0" err="1"/>
              <a:t>funding</a:t>
            </a:r>
            <a:endParaRPr lang="fi-FI" sz="2000" dirty="0"/>
          </a:p>
          <a:p>
            <a:endParaRPr lang="fi-FI" sz="2000" dirty="0"/>
          </a:p>
          <a:p>
            <a:endParaRPr lang="fi-FI" sz="2000" dirty="0"/>
          </a:p>
          <a:p>
            <a:endParaRPr lang="fi-FI" sz="1800" dirty="0"/>
          </a:p>
          <a:p>
            <a:pPr lvl="1"/>
            <a:endParaRPr lang="fi-FI" sz="20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fi-FI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B4C088-5AFF-0523-98C5-8A9949EECC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22" y="3942228"/>
            <a:ext cx="3738440" cy="26833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F19CCD-AD53-CD1D-379B-B1F2BAF8FE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22" y="1099267"/>
            <a:ext cx="3738440" cy="269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228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1CE91-768C-5505-094A-40A44CC32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75EBA-918F-3E07-176A-0D3644180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589" y="436486"/>
            <a:ext cx="10515600" cy="662781"/>
          </a:xfrm>
        </p:spPr>
        <p:txBody>
          <a:bodyPr>
            <a:normAutofit/>
          </a:bodyPr>
          <a:lstStyle/>
          <a:p>
            <a:r>
              <a:rPr lang="fi-FI" sz="3200" dirty="0" err="1"/>
              <a:t>Model</a:t>
            </a:r>
            <a:r>
              <a:rPr lang="fi-FI" sz="3200" dirty="0"/>
              <a:t> Analysis - </a:t>
            </a:r>
            <a:r>
              <a:rPr lang="fi-FI" sz="3200" dirty="0" err="1"/>
              <a:t>Month</a:t>
            </a:r>
            <a:r>
              <a:rPr lang="fi-FI" sz="3200" dirty="0"/>
              <a:t> 48 to 72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CA090-8F4B-ABE4-FD4C-A9B635F55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82" y="1442146"/>
            <a:ext cx="7003642" cy="5050729"/>
          </a:xfrm>
        </p:spPr>
        <p:txBody>
          <a:bodyPr/>
          <a:lstStyle/>
          <a:p>
            <a:endParaRPr lang="fi-FI" sz="1800" dirty="0"/>
          </a:p>
          <a:p>
            <a:pPr lvl="1"/>
            <a:endParaRPr lang="fi-FI" sz="2000" dirty="0"/>
          </a:p>
          <a:p>
            <a:pPr marL="457200" lvl="1" indent="0">
              <a:buNone/>
            </a:pPr>
            <a:endParaRPr lang="fi-FI" sz="20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D672D9-96C9-FC4C-C80B-E3A968610E4E}"/>
              </a:ext>
            </a:extLst>
          </p:cNvPr>
          <p:cNvSpPr txBox="1">
            <a:spLocks/>
          </p:cNvSpPr>
          <p:nvPr/>
        </p:nvSpPr>
        <p:spPr>
          <a:xfrm>
            <a:off x="508589" y="1442146"/>
            <a:ext cx="7334549" cy="5293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i-FI" sz="2000" u="sng" dirty="0" err="1"/>
              <a:t>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 err="1"/>
              <a:t>Again</a:t>
            </a:r>
            <a:r>
              <a:rPr lang="fi-FI" sz="2000" dirty="0"/>
              <a:t>, </a:t>
            </a:r>
            <a:r>
              <a:rPr lang="fi-FI" sz="2000" dirty="0" err="1"/>
              <a:t>balancing</a:t>
            </a:r>
            <a:r>
              <a:rPr lang="fi-FI" sz="2000" dirty="0"/>
              <a:t> </a:t>
            </a:r>
            <a:r>
              <a:rPr lang="fi-FI" sz="2000" dirty="0" err="1"/>
              <a:t>cost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r>
              <a:rPr lang="fi-FI" sz="2000" dirty="0"/>
              <a:t> </a:t>
            </a:r>
            <a:r>
              <a:rPr lang="fi-FI" sz="2000" dirty="0" err="1"/>
              <a:t>dominate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 and </a:t>
            </a:r>
            <a:r>
              <a:rPr lang="fi-FI" sz="2000" dirty="0" err="1"/>
              <a:t>eventually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</a:t>
            </a:r>
            <a:r>
              <a:rPr lang="fi-FI" sz="2000" dirty="0" err="1"/>
              <a:t>dominance</a:t>
            </a:r>
            <a:r>
              <a:rPr lang="fi-FI" sz="2000" dirty="0"/>
              <a:t> </a:t>
            </a:r>
            <a:r>
              <a:rPr lang="fi-FI" sz="2000" dirty="0" err="1"/>
              <a:t>shifts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60</a:t>
            </a:r>
          </a:p>
          <a:p>
            <a:r>
              <a:rPr lang="fi-FI" sz="2000" dirty="0" err="1"/>
              <a:t>Percentage</a:t>
            </a:r>
            <a:r>
              <a:rPr lang="fi-FI" sz="2000" dirty="0"/>
              <a:t> of </a:t>
            </a:r>
            <a:r>
              <a:rPr lang="fi-FI" sz="2000" dirty="0" err="1"/>
              <a:t>allocation</a:t>
            </a:r>
            <a:r>
              <a:rPr lang="fi-FI" sz="2000" dirty="0"/>
              <a:t> to </a:t>
            </a:r>
            <a:r>
              <a:rPr lang="fi-FI" sz="2000" dirty="0" err="1"/>
              <a:t>conversion</a:t>
            </a:r>
            <a:r>
              <a:rPr lang="fi-FI" sz="2000" dirty="0"/>
              <a:t> </a:t>
            </a:r>
            <a:r>
              <a:rPr lang="fi-FI" sz="2000" dirty="0" err="1"/>
              <a:t>drives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growth</a:t>
            </a:r>
            <a:r>
              <a:rPr lang="fi-FI" sz="2000" dirty="0"/>
              <a:t> </a:t>
            </a:r>
            <a:r>
              <a:rPr lang="fi-FI" sz="2000" dirty="0" err="1"/>
              <a:t>dynamics</a:t>
            </a:r>
            <a:r>
              <a:rPr lang="fi-FI" sz="2000" dirty="0"/>
              <a:t>, </a:t>
            </a:r>
            <a:r>
              <a:rPr lang="fi-FI" sz="2000" dirty="0" err="1"/>
              <a:t>which</a:t>
            </a:r>
            <a:r>
              <a:rPr lang="fi-FI" sz="2000" dirty="0"/>
              <a:t> </a:t>
            </a:r>
            <a:r>
              <a:rPr lang="fi-FI" sz="2000" dirty="0" err="1"/>
              <a:t>further</a:t>
            </a:r>
            <a:r>
              <a:rPr lang="fi-FI" sz="2000" dirty="0"/>
              <a:t> </a:t>
            </a:r>
            <a:r>
              <a:rPr lang="fi-FI" sz="2000" dirty="0" err="1"/>
              <a:t>strengthens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imitation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endParaRPr lang="fi-FI" sz="2000" dirty="0"/>
          </a:p>
          <a:p>
            <a:r>
              <a:rPr lang="fi-FI" sz="2000" dirty="0" err="1"/>
              <a:t>Budget</a:t>
            </a:r>
            <a:r>
              <a:rPr lang="fi-FI" sz="2000" dirty="0"/>
              <a:t> </a:t>
            </a:r>
            <a:r>
              <a:rPr lang="fi-FI" sz="2000" dirty="0" err="1"/>
              <a:t>allocation</a:t>
            </a:r>
            <a:r>
              <a:rPr lang="fi-FI" sz="2000" dirty="0"/>
              <a:t> to </a:t>
            </a:r>
            <a:r>
              <a:rPr lang="fi-FI" sz="2000" dirty="0" err="1"/>
              <a:t>customer</a:t>
            </a:r>
            <a:r>
              <a:rPr lang="fi-FI" sz="2000" dirty="0"/>
              <a:t> </a:t>
            </a:r>
            <a:r>
              <a:rPr lang="fi-FI" sz="2000" dirty="0" err="1"/>
              <a:t>conversion</a:t>
            </a:r>
            <a:r>
              <a:rPr lang="fi-FI" sz="2000" dirty="0"/>
              <a:t> is 74%</a:t>
            </a:r>
          </a:p>
          <a:p>
            <a:pPr marL="0" indent="0">
              <a:buNone/>
            </a:pPr>
            <a:endParaRPr lang="fi-FI" sz="2000" u="sng" dirty="0"/>
          </a:p>
          <a:p>
            <a:pPr marL="0" indent="0">
              <a:buNone/>
            </a:pPr>
            <a:r>
              <a:rPr lang="fi-FI" sz="2000" u="sng" dirty="0" err="1"/>
              <a:t>Undesired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 err="1"/>
              <a:t>Budget</a:t>
            </a:r>
            <a:r>
              <a:rPr lang="fi-FI" sz="2000" dirty="0"/>
              <a:t> </a:t>
            </a:r>
            <a:r>
              <a:rPr lang="fi-FI" sz="2000" dirty="0" err="1"/>
              <a:t>allocation</a:t>
            </a:r>
            <a:r>
              <a:rPr lang="fi-FI" sz="2000" dirty="0"/>
              <a:t> to </a:t>
            </a:r>
            <a:r>
              <a:rPr lang="fi-FI" sz="2000" dirty="0" err="1"/>
              <a:t>customer</a:t>
            </a:r>
            <a:r>
              <a:rPr lang="fi-FI" sz="2000" dirty="0"/>
              <a:t> </a:t>
            </a:r>
            <a:r>
              <a:rPr lang="fi-FI" sz="2000" dirty="0" err="1"/>
              <a:t>conversion</a:t>
            </a:r>
            <a:r>
              <a:rPr lang="fi-FI" sz="2000" dirty="0"/>
              <a:t> is 10%,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enough</a:t>
            </a:r>
            <a:r>
              <a:rPr lang="fi-FI" sz="2000" dirty="0"/>
              <a:t> to </a:t>
            </a:r>
            <a:r>
              <a:rPr lang="fi-FI" sz="2000" dirty="0" err="1"/>
              <a:t>acquire</a:t>
            </a:r>
            <a:r>
              <a:rPr lang="fi-FI" sz="2000" dirty="0"/>
              <a:t> </a:t>
            </a:r>
            <a:r>
              <a:rPr lang="fi-FI" sz="2000" dirty="0" err="1"/>
              <a:t>customers</a:t>
            </a:r>
            <a:endParaRPr lang="fi-FI" sz="2000" dirty="0"/>
          </a:p>
          <a:p>
            <a:r>
              <a:rPr lang="fi-FI" sz="2000" dirty="0" err="1"/>
              <a:t>Failure</a:t>
            </a:r>
            <a:r>
              <a:rPr lang="fi-FI" sz="2000" dirty="0"/>
              <a:t> in </a:t>
            </a:r>
            <a:r>
              <a:rPr lang="fi-FI" sz="2000" dirty="0" err="1"/>
              <a:t>the</a:t>
            </a:r>
            <a:r>
              <a:rPr lang="fi-FI" sz="2000" dirty="0"/>
              <a:t> VOD</a:t>
            </a:r>
          </a:p>
          <a:p>
            <a:endParaRPr lang="fi-FI" sz="2000" dirty="0"/>
          </a:p>
          <a:p>
            <a:endParaRPr lang="fi-FI" sz="2000" dirty="0"/>
          </a:p>
          <a:p>
            <a:endParaRPr lang="fi-FI" sz="1800" dirty="0"/>
          </a:p>
          <a:p>
            <a:pPr lvl="1"/>
            <a:endParaRPr lang="fi-FI" sz="20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fi-FI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4BE167-1FE7-8409-E514-F46EACDE54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22" y="3942228"/>
            <a:ext cx="3738440" cy="26833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338115-899F-C61B-A9A2-FB92C441A7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922" y="1099267"/>
            <a:ext cx="3738440" cy="2692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130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04240-67DB-67CF-397F-88FEE849B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6B164-B231-F4E3-ACFD-8D11D225E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182" y="430308"/>
            <a:ext cx="10515600" cy="662781"/>
          </a:xfrm>
        </p:spPr>
        <p:txBody>
          <a:bodyPr>
            <a:normAutofit/>
          </a:bodyPr>
          <a:lstStyle/>
          <a:p>
            <a:r>
              <a:rPr lang="fi-FI" sz="3200" dirty="0" err="1"/>
              <a:t>Model</a:t>
            </a:r>
            <a:r>
              <a:rPr lang="fi-FI" sz="3200" dirty="0"/>
              <a:t> Analysis - </a:t>
            </a:r>
            <a:r>
              <a:rPr lang="fi-FI" sz="3200" dirty="0" err="1"/>
              <a:t>Month</a:t>
            </a:r>
            <a:r>
              <a:rPr lang="fi-FI" sz="3200" dirty="0"/>
              <a:t> 72 to 120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70AAE-3CBB-0E33-1064-6FAA7CF24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182" y="1442146"/>
            <a:ext cx="7003642" cy="5050729"/>
          </a:xfrm>
        </p:spPr>
        <p:txBody>
          <a:bodyPr/>
          <a:lstStyle/>
          <a:p>
            <a:endParaRPr lang="fi-FI" sz="1800" dirty="0"/>
          </a:p>
          <a:p>
            <a:pPr lvl="1"/>
            <a:endParaRPr lang="fi-FI" sz="2000" dirty="0"/>
          </a:p>
          <a:p>
            <a:pPr marL="457200" lvl="1" indent="0">
              <a:buNone/>
            </a:pPr>
            <a:endParaRPr lang="fi-FI" sz="20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CC1AD22-37DC-CE08-B53F-71E6CF3A06C2}"/>
              </a:ext>
            </a:extLst>
          </p:cNvPr>
          <p:cNvSpPr txBox="1">
            <a:spLocks/>
          </p:cNvSpPr>
          <p:nvPr/>
        </p:nvSpPr>
        <p:spPr>
          <a:xfrm>
            <a:off x="636182" y="1565290"/>
            <a:ext cx="7288618" cy="5050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i-FI" sz="2000" u="sng" dirty="0" err="1"/>
              <a:t>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 err="1"/>
              <a:t>Mature</a:t>
            </a:r>
            <a:r>
              <a:rPr lang="fi-FI" sz="2000" dirty="0"/>
              <a:t> </a:t>
            </a:r>
            <a:r>
              <a:rPr lang="fi-FI" sz="2000" dirty="0" err="1"/>
              <a:t>growth</a:t>
            </a:r>
            <a:endParaRPr lang="fi-FI" sz="2000" dirty="0"/>
          </a:p>
          <a:p>
            <a:r>
              <a:rPr lang="fi-FI" sz="2000" dirty="0"/>
              <a:t>Feedback </a:t>
            </a:r>
            <a:r>
              <a:rPr lang="fi-FI" sz="2000" dirty="0" err="1"/>
              <a:t>dynamics</a:t>
            </a:r>
            <a:r>
              <a:rPr lang="fi-FI" sz="2000" dirty="0"/>
              <a:t> </a:t>
            </a:r>
            <a:r>
              <a:rPr lang="fi-FI" sz="2000" dirty="0" err="1"/>
              <a:t>strengthened</a:t>
            </a:r>
            <a:r>
              <a:rPr lang="fi-FI" sz="2000" dirty="0"/>
              <a:t> </a:t>
            </a:r>
            <a:r>
              <a:rPr lang="fi-FI" sz="2000" dirty="0" err="1"/>
              <a:t>further</a:t>
            </a:r>
            <a:r>
              <a:rPr lang="fi-FI" sz="2000" dirty="0"/>
              <a:t> </a:t>
            </a:r>
            <a:r>
              <a:rPr lang="fi-FI" sz="2000" dirty="0" err="1"/>
              <a:t>from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relatively</a:t>
            </a:r>
            <a:r>
              <a:rPr lang="fi-FI" sz="2000" dirty="0"/>
              <a:t> </a:t>
            </a:r>
            <a:r>
              <a:rPr lang="fi-FI" sz="2000" dirty="0" err="1"/>
              <a:t>large</a:t>
            </a:r>
            <a:r>
              <a:rPr lang="fi-FI" sz="2000" dirty="0"/>
              <a:t> </a:t>
            </a:r>
            <a:r>
              <a:rPr lang="fi-FI" sz="2000" dirty="0" err="1"/>
              <a:t>funding</a:t>
            </a:r>
            <a:r>
              <a:rPr lang="fi-FI" sz="2000" dirty="0"/>
              <a:t> </a:t>
            </a:r>
            <a:r>
              <a:rPr lang="fi-FI" sz="2000" dirty="0" err="1"/>
              <a:t>injection</a:t>
            </a:r>
            <a:endParaRPr lang="fi-FI" sz="2000" dirty="0"/>
          </a:p>
          <a:p>
            <a:r>
              <a:rPr lang="fi-FI" sz="2000" dirty="0"/>
              <a:t>Conversion </a:t>
            </a:r>
            <a:r>
              <a:rPr lang="fi-FI" sz="2000" dirty="0" err="1"/>
              <a:t>rate</a:t>
            </a:r>
            <a:r>
              <a:rPr lang="fi-FI" sz="2000" dirty="0"/>
              <a:t> </a:t>
            </a:r>
            <a:r>
              <a:rPr lang="fi-FI" sz="2000" dirty="0" err="1"/>
              <a:t>increase</a:t>
            </a:r>
            <a:r>
              <a:rPr lang="fi-FI" sz="2000" dirty="0"/>
              <a:t> </a:t>
            </a:r>
            <a:r>
              <a:rPr lang="fi-FI" sz="2000" dirty="0" err="1"/>
              <a:t>from</a:t>
            </a:r>
            <a:r>
              <a:rPr lang="fi-FI" sz="2000" dirty="0"/>
              <a:t> 3 </a:t>
            </a:r>
            <a:r>
              <a:rPr lang="fi-FI" sz="2000" dirty="0" err="1"/>
              <a:t>customers</a:t>
            </a:r>
            <a:r>
              <a:rPr lang="fi-FI" sz="2000" dirty="0"/>
              <a:t>/</a:t>
            </a:r>
            <a:r>
              <a:rPr lang="fi-FI" sz="2000" dirty="0" err="1"/>
              <a:t>month</a:t>
            </a:r>
            <a:r>
              <a:rPr lang="fi-FI" sz="2000" dirty="0"/>
              <a:t> at </a:t>
            </a:r>
            <a:r>
              <a:rPr lang="fi-FI" sz="2000" dirty="0" err="1"/>
              <a:t>month</a:t>
            </a:r>
            <a:r>
              <a:rPr lang="fi-FI" sz="2000" dirty="0"/>
              <a:t> 96 to 18 </a:t>
            </a:r>
            <a:r>
              <a:rPr lang="fi-FI" sz="2000" dirty="0" err="1"/>
              <a:t>customers</a:t>
            </a:r>
            <a:r>
              <a:rPr lang="fi-FI" sz="2000" dirty="0"/>
              <a:t>/</a:t>
            </a:r>
            <a:r>
              <a:rPr lang="fi-FI" sz="2000" dirty="0" err="1"/>
              <a:t>month</a:t>
            </a:r>
            <a:r>
              <a:rPr lang="fi-FI" sz="2000" dirty="0"/>
              <a:t> in </a:t>
            </a:r>
            <a:r>
              <a:rPr lang="fi-FI" sz="2000" dirty="0" err="1"/>
              <a:t>month</a:t>
            </a:r>
            <a:r>
              <a:rPr lang="fi-FI" sz="2000" dirty="0"/>
              <a:t> 101</a:t>
            </a:r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u="sng" dirty="0" err="1"/>
              <a:t>Undesired</a:t>
            </a:r>
            <a:r>
              <a:rPr lang="fi-FI" sz="2000" u="sng" dirty="0"/>
              <a:t> </a:t>
            </a:r>
            <a:r>
              <a:rPr lang="fi-FI" sz="2000" u="sng" dirty="0" err="1"/>
              <a:t>scenario</a:t>
            </a:r>
            <a:endParaRPr lang="fi-FI" sz="2000" u="sng" dirty="0"/>
          </a:p>
          <a:p>
            <a:r>
              <a:rPr lang="fi-FI" sz="2000" dirty="0" err="1"/>
              <a:t>Failure</a:t>
            </a:r>
            <a:r>
              <a:rPr lang="fi-FI" sz="2000" dirty="0"/>
              <a:t> in </a:t>
            </a:r>
            <a:r>
              <a:rPr lang="fi-FI" sz="2000" dirty="0" err="1"/>
              <a:t>the</a:t>
            </a:r>
            <a:r>
              <a:rPr lang="fi-FI" sz="2000" dirty="0"/>
              <a:t> VOD</a:t>
            </a:r>
          </a:p>
          <a:p>
            <a:endParaRPr lang="fi-FI" sz="2000" dirty="0"/>
          </a:p>
          <a:p>
            <a:endParaRPr lang="fi-FI" sz="2000" dirty="0"/>
          </a:p>
          <a:p>
            <a:endParaRPr lang="fi-FI" sz="1800" dirty="0"/>
          </a:p>
          <a:p>
            <a:pPr lvl="1"/>
            <a:endParaRPr lang="fi-FI" sz="20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fi-FI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107756-8D4D-DEE8-2C21-E30D6B405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76" b="49729"/>
          <a:stretch>
            <a:fillRect/>
          </a:stretch>
        </p:blipFill>
        <p:spPr bwMode="auto">
          <a:xfrm>
            <a:off x="8180614" y="1093089"/>
            <a:ext cx="3730429" cy="2727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51D3DE-F6F5-6722-0741-C51A98C3BF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17" b="49397"/>
          <a:stretch>
            <a:fillRect/>
          </a:stretch>
        </p:blipFill>
        <p:spPr bwMode="auto">
          <a:xfrm>
            <a:off x="8180614" y="3888221"/>
            <a:ext cx="3730429" cy="27277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3525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DE7D12-B634-E46F-0233-EE87A30EE9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97F41B6-6BDA-9932-1169-8A6ED528A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6153"/>
            <a:ext cx="10515600" cy="1092200"/>
          </a:xfrm>
        </p:spPr>
        <p:txBody>
          <a:bodyPr>
            <a:normAutofit/>
          </a:bodyPr>
          <a:lstStyle/>
          <a:p>
            <a:r>
              <a:rPr lang="fi-FI" sz="3200" dirty="0" err="1"/>
              <a:t>Local</a:t>
            </a:r>
            <a:r>
              <a:rPr lang="fi-FI" sz="3200" dirty="0"/>
              <a:t> </a:t>
            </a:r>
            <a:r>
              <a:rPr lang="fi-FI" sz="3200" dirty="0" err="1"/>
              <a:t>sensitivity</a:t>
            </a:r>
            <a:r>
              <a:rPr lang="fi-FI" sz="3200" dirty="0"/>
              <a:t> </a:t>
            </a:r>
            <a:r>
              <a:rPr lang="fi-FI" sz="3200" dirty="0" err="1"/>
              <a:t>analysis</a:t>
            </a:r>
            <a:endParaRPr lang="fi-FI" sz="3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42C6DC-8305-1FF1-4941-55A6C1DA5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619" y="1195129"/>
            <a:ext cx="8906762" cy="519977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B51CBFF1-AF8D-A59E-05E3-D4C3AC836968}"/>
                  </a:ext>
                </a:extLst>
              </p14:cNvPr>
              <p14:cNvContentPartPr/>
              <p14:nvPr/>
            </p14:nvContentPartPr>
            <p14:xfrm>
              <a:off x="9585198" y="5571971"/>
              <a:ext cx="820440" cy="18180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B51CBFF1-AF8D-A59E-05E3-D4C3AC83696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79078" y="5565839"/>
                <a:ext cx="832680" cy="194064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2">
            <a:extLst>
              <a:ext uri="{FF2B5EF4-FFF2-40B4-BE49-F238E27FC236}">
                <a16:creationId xmlns:a16="http://schemas.microsoft.com/office/drawing/2014/main" id="{5AB4EBA0-CFDB-94DB-84E0-9C679C4E0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330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CF410-4A4B-5605-88CB-1F31908B6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5310FD1-E791-CE23-F6AF-E503C793E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994" y="258135"/>
            <a:ext cx="10515600" cy="1092200"/>
          </a:xfrm>
        </p:spPr>
        <p:txBody>
          <a:bodyPr>
            <a:normAutofit/>
          </a:bodyPr>
          <a:lstStyle/>
          <a:p>
            <a:r>
              <a:rPr lang="fi-FI" sz="3200" dirty="0"/>
              <a:t>Global </a:t>
            </a:r>
            <a:r>
              <a:rPr lang="fi-FI" sz="3200" dirty="0" err="1"/>
              <a:t>sensitivity</a:t>
            </a:r>
            <a:r>
              <a:rPr lang="fi-FI" sz="3200" dirty="0"/>
              <a:t> </a:t>
            </a:r>
            <a:r>
              <a:rPr lang="fi-FI" sz="3200" dirty="0" err="1"/>
              <a:t>analysis</a:t>
            </a:r>
            <a:endParaRPr lang="fi-FI" sz="3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A4E06E-A7B9-4B0C-8493-B55F121FC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169" y="2300498"/>
            <a:ext cx="5344425" cy="3938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5C3405-00BE-6988-907D-5853620AA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76" y="2300498"/>
            <a:ext cx="5330868" cy="39380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4176D36-B098-6378-96EC-E5F7ECE70FA3}"/>
              </a:ext>
            </a:extLst>
          </p:cNvPr>
          <p:cNvSpPr txBox="1"/>
          <p:nvPr/>
        </p:nvSpPr>
        <p:spPr>
          <a:xfrm>
            <a:off x="677405" y="1273613"/>
            <a:ext cx="108371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err="1"/>
              <a:t>High</a:t>
            </a:r>
            <a:r>
              <a:rPr lang="fi-FI" sz="2000" dirty="0"/>
              <a:t> </a:t>
            </a:r>
            <a:r>
              <a:rPr lang="fi-FI" sz="2000" dirty="0" err="1"/>
              <a:t>variability</a:t>
            </a:r>
            <a:r>
              <a:rPr lang="fi-FI" sz="2000" dirty="0"/>
              <a:t> is </a:t>
            </a:r>
            <a:r>
              <a:rPr lang="fi-FI" sz="2000" dirty="0" err="1"/>
              <a:t>expected</a:t>
            </a:r>
            <a:r>
              <a:rPr lang="fi-FI" sz="2000" dirty="0"/>
              <a:t> for a startup </a:t>
            </a:r>
            <a:r>
              <a:rPr lang="fi-FI" sz="2000" dirty="0" err="1"/>
              <a:t>firm</a:t>
            </a:r>
            <a:endParaRPr lang="fi-FI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000" dirty="0" err="1"/>
              <a:t>Undesired</a:t>
            </a:r>
            <a:r>
              <a:rPr lang="fi-FI" sz="2000" dirty="0"/>
              <a:t> </a:t>
            </a:r>
            <a:r>
              <a:rPr lang="fi-FI" sz="2000" dirty="0" err="1"/>
              <a:t>scenario</a:t>
            </a:r>
            <a:r>
              <a:rPr lang="fi-FI" sz="2000" dirty="0"/>
              <a:t> </a:t>
            </a:r>
            <a:r>
              <a:rPr lang="fi-FI" sz="2000" dirty="0" err="1"/>
              <a:t>results</a:t>
            </a:r>
            <a:r>
              <a:rPr lang="fi-FI" sz="2000" dirty="0"/>
              <a:t> </a:t>
            </a:r>
            <a:r>
              <a:rPr lang="fi-FI" sz="2000" dirty="0" err="1"/>
              <a:t>raise</a:t>
            </a:r>
            <a:r>
              <a:rPr lang="fi-FI" sz="2000" dirty="0"/>
              <a:t> </a:t>
            </a:r>
            <a:r>
              <a:rPr lang="fi-FI" sz="2000" dirty="0" err="1"/>
              <a:t>question</a:t>
            </a:r>
            <a:r>
              <a:rPr lang="fi-FI" sz="2000" dirty="0"/>
              <a:t> </a:t>
            </a:r>
            <a:r>
              <a:rPr lang="fi-FI" sz="2000" dirty="0" err="1"/>
              <a:t>marks</a:t>
            </a:r>
            <a:r>
              <a:rPr lang="fi-FI" sz="2000" dirty="0"/>
              <a:t>. </a:t>
            </a:r>
            <a:r>
              <a:rPr lang="fi-FI" sz="2000" dirty="0" err="1"/>
              <a:t>Discussed</a:t>
            </a:r>
            <a:r>
              <a:rPr lang="fi-FI" sz="2000" dirty="0"/>
              <a:t> </a:t>
            </a:r>
            <a:r>
              <a:rPr lang="fi-FI" sz="2000" dirty="0" err="1"/>
              <a:t>later</a:t>
            </a:r>
            <a:r>
              <a:rPr lang="fi-FI" sz="2000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98B441-B899-DA12-1C5D-DE37BB241852}"/>
              </a:ext>
            </a:extLst>
          </p:cNvPr>
          <p:cNvSpPr txBox="1"/>
          <p:nvPr/>
        </p:nvSpPr>
        <p:spPr>
          <a:xfrm>
            <a:off x="6138184" y="6303858"/>
            <a:ext cx="568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chemeClr val="accent6"/>
                </a:solidFill>
              </a:rPr>
              <a:t>DESIRED SCENARIO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EE92A7-3CB0-A904-C0E9-2F36F9CAF2F9}"/>
              </a:ext>
            </a:extLst>
          </p:cNvPr>
          <p:cNvSpPr txBox="1"/>
          <p:nvPr/>
        </p:nvSpPr>
        <p:spPr>
          <a:xfrm>
            <a:off x="266602" y="6303858"/>
            <a:ext cx="5687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>
                <a:solidFill>
                  <a:srgbClr val="FF0000"/>
                </a:solidFill>
              </a:rPr>
              <a:t>UNDESIRED SCENARIO</a:t>
            </a:r>
          </a:p>
        </p:txBody>
      </p:sp>
    </p:spTree>
    <p:extLst>
      <p:ext uri="{BB962C8B-B14F-4D97-AF65-F5344CB8AC3E}">
        <p14:creationId xmlns:p14="http://schemas.microsoft.com/office/powerpoint/2010/main" val="3756850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CBA6A-9A72-AB9B-B412-41ED89F26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E3AFC-D6E6-FF76-F291-B5200144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Outline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928B3-4E67-3435-9B96-7FE678D0C6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7544"/>
            <a:ext cx="10515600" cy="4702628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Background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Reference</a:t>
            </a:r>
            <a:r>
              <a:rPr lang="fi-FI" sz="2000" dirty="0"/>
              <a:t> </a:t>
            </a:r>
            <a:r>
              <a:rPr lang="fi-FI" sz="2000" dirty="0" err="1"/>
              <a:t>Mode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Problem</a:t>
            </a:r>
            <a:r>
              <a:rPr lang="fi-FI" sz="2000" dirty="0"/>
              <a:t> </a:t>
            </a:r>
            <a:r>
              <a:rPr lang="fi-FI" sz="2000" dirty="0" err="1"/>
              <a:t>Statement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Methodology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Dynamic</a:t>
            </a:r>
            <a:r>
              <a:rPr lang="fi-FI" sz="2000" dirty="0"/>
              <a:t> </a:t>
            </a:r>
            <a:r>
              <a:rPr lang="fi-FI" sz="2000" dirty="0" err="1"/>
              <a:t>Hypothesis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Simulation</a:t>
            </a:r>
            <a:r>
              <a:rPr lang="fi-FI" sz="2000" dirty="0"/>
              <a:t> </a:t>
            </a:r>
            <a:r>
              <a:rPr lang="fi-FI" sz="2000" dirty="0" err="1"/>
              <a:t>Results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Model</a:t>
            </a:r>
            <a:r>
              <a:rPr lang="fi-FI" sz="2000" dirty="0"/>
              <a:t> Analysis</a:t>
            </a:r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Summary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r>
              <a:rPr lang="fi-FI" sz="2000" dirty="0" err="1"/>
              <a:t>Future</a:t>
            </a:r>
            <a:r>
              <a:rPr lang="fi-FI" sz="2000" dirty="0"/>
              <a:t> </a:t>
            </a:r>
            <a:r>
              <a:rPr lang="fi-FI" sz="2000" dirty="0" err="1"/>
              <a:t>Research</a:t>
            </a:r>
            <a:endParaRPr lang="fi-FI" sz="2000" dirty="0"/>
          </a:p>
          <a:p>
            <a:pPr marL="457200" indent="-457200" algn="just">
              <a:lnSpc>
                <a:spcPct val="100000"/>
              </a:lnSpc>
              <a:buFont typeface="+mj-lt"/>
              <a:buAutoNum type="arabicPeriod"/>
            </a:pPr>
            <a:endParaRPr lang="fi-FI" sz="20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fi-FI" sz="20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fi-FI" sz="20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fi-FI" sz="2000" dirty="0"/>
          </a:p>
          <a:p>
            <a:pPr marL="457200" indent="-457200" algn="just">
              <a:lnSpc>
                <a:spcPct val="150000"/>
              </a:lnSpc>
              <a:buFont typeface="+mj-lt"/>
              <a:buAutoNum type="arabicPeriod"/>
            </a:pPr>
            <a:endParaRPr lang="fi-FI" sz="18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0DB546A-B2B8-CF53-D0E8-CEEB36B3A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715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0022309-DDB7-E7B9-A956-434198ECD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C7E2286-9131-E331-AEB7-DF9A64353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6" y="0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Global sensitivity analysis</a:t>
            </a:r>
          </a:p>
        </p:txBody>
      </p:sp>
      <p:pic>
        <p:nvPicPr>
          <p:cNvPr id="3" name="Picture 2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2A83A5F8-E4B1-28AB-20C2-019939363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904" y="1579361"/>
            <a:ext cx="7303569" cy="44369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15FCB9-7B1D-8F93-60B4-8F5C76BAD986}"/>
              </a:ext>
            </a:extLst>
          </p:cNvPr>
          <p:cNvSpPr txBox="1"/>
          <p:nvPr/>
        </p:nvSpPr>
        <p:spPr>
          <a:xfrm>
            <a:off x="293914" y="1644675"/>
            <a:ext cx="4407990" cy="3279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i-FI" sz="2000" dirty="0"/>
              <a:t>Key </a:t>
            </a:r>
            <a:r>
              <a:rPr lang="fi-FI" sz="2000" dirty="0" err="1"/>
              <a:t>Leverage</a:t>
            </a:r>
            <a:r>
              <a:rPr lang="fi-FI" sz="2000" dirty="0"/>
              <a:t> </a:t>
            </a:r>
            <a:r>
              <a:rPr lang="fi-FI" sz="2000" dirty="0" err="1"/>
              <a:t>Points</a:t>
            </a:r>
            <a:r>
              <a:rPr lang="fi-FI" sz="2000" dirty="0"/>
              <a:t> for </a:t>
            </a:r>
            <a:r>
              <a:rPr lang="fi-FI" sz="2000" dirty="0" err="1"/>
              <a:t>Policy</a:t>
            </a:r>
            <a:r>
              <a:rPr lang="fi-FI" sz="2000" dirty="0"/>
              <a:t> intervention: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Units</a:t>
            </a:r>
            <a:r>
              <a:rPr lang="fi-FI" sz="2000" dirty="0"/>
              <a:t> per </a:t>
            </a:r>
            <a:r>
              <a:rPr lang="fi-FI" sz="2000" dirty="0" err="1"/>
              <a:t>customer</a:t>
            </a:r>
            <a:r>
              <a:rPr lang="fi-FI" sz="2000" dirty="0"/>
              <a:t> (+)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dirty="0" err="1"/>
              <a:t>Average</a:t>
            </a:r>
            <a:r>
              <a:rPr lang="fi-FI" sz="2000" dirty="0"/>
              <a:t> Price (+)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b="1" dirty="0"/>
              <a:t>Market </a:t>
            </a:r>
            <a:r>
              <a:rPr lang="fi-FI" sz="2000" b="1" dirty="0" err="1"/>
              <a:t>size</a:t>
            </a:r>
            <a:r>
              <a:rPr lang="fi-FI" sz="2000" b="1" dirty="0"/>
              <a:t> (+)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000" b="1" dirty="0" err="1"/>
              <a:t>Percentage</a:t>
            </a:r>
            <a:r>
              <a:rPr lang="fi-FI" sz="2000" b="1" dirty="0"/>
              <a:t> of </a:t>
            </a:r>
            <a:r>
              <a:rPr lang="fi-FI" sz="2000" b="1" dirty="0" err="1"/>
              <a:t>expected</a:t>
            </a:r>
            <a:r>
              <a:rPr lang="fi-FI" sz="2000" b="1" dirty="0"/>
              <a:t> </a:t>
            </a:r>
            <a:r>
              <a:rPr lang="fi-FI" sz="2000" b="1" dirty="0" err="1"/>
              <a:t>cash</a:t>
            </a:r>
            <a:r>
              <a:rPr lang="fi-FI" sz="2000" b="1" dirty="0"/>
              <a:t> </a:t>
            </a:r>
            <a:r>
              <a:rPr lang="fi-FI" sz="2000" b="1" dirty="0" err="1"/>
              <a:t>flow</a:t>
            </a:r>
            <a:r>
              <a:rPr lang="fi-FI" sz="2000" b="1" dirty="0"/>
              <a:t> </a:t>
            </a:r>
            <a:r>
              <a:rPr lang="fi-FI" sz="2000" b="1" dirty="0" err="1"/>
              <a:t>allocated</a:t>
            </a:r>
            <a:r>
              <a:rPr lang="fi-FI" sz="2000" b="1" dirty="0"/>
              <a:t> to </a:t>
            </a:r>
            <a:r>
              <a:rPr lang="fi-FI" sz="2000" b="1" dirty="0" err="1"/>
              <a:t>monthly</a:t>
            </a:r>
            <a:r>
              <a:rPr lang="fi-FI" sz="2000" b="1" dirty="0"/>
              <a:t> </a:t>
            </a:r>
            <a:r>
              <a:rPr lang="fi-FI" sz="2000" b="1" dirty="0" err="1"/>
              <a:t>budget</a:t>
            </a:r>
            <a:r>
              <a:rPr lang="fi-FI" sz="2000" b="1" dirty="0"/>
              <a:t> (+-)</a:t>
            </a:r>
          </a:p>
        </p:txBody>
      </p:sp>
    </p:spTree>
    <p:extLst>
      <p:ext uri="{BB962C8B-B14F-4D97-AF65-F5344CB8AC3E}">
        <p14:creationId xmlns:p14="http://schemas.microsoft.com/office/powerpoint/2010/main" val="2302355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A4E29F-3C53-DC07-2257-26E01951D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50C7D-FD44-C51A-3E07-3DBA06D7B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/>
              <a:t>Key </a:t>
            </a:r>
            <a:r>
              <a:rPr lang="fi-FI" sz="3200" dirty="0" err="1"/>
              <a:t>Insights</a:t>
            </a:r>
            <a:r>
              <a:rPr lang="fi-FI" sz="3200" dirty="0"/>
              <a:t> for Deep Tech </a:t>
            </a:r>
            <a:r>
              <a:rPr lang="fi-FI" sz="3200" dirty="0" err="1"/>
              <a:t>Firms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117D34-06D2-18A8-699E-C11732999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7543"/>
            <a:ext cx="10515600" cy="460942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fi-FI" sz="2000" dirty="0"/>
              <a:t>Shift </a:t>
            </a:r>
            <a:r>
              <a:rPr lang="fi-FI" sz="2000" dirty="0" err="1"/>
              <a:t>from</a:t>
            </a:r>
            <a:r>
              <a:rPr lang="fi-FI" sz="2000" dirty="0"/>
              <a:t>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development</a:t>
            </a:r>
            <a:r>
              <a:rPr lang="fi-FI" sz="2000" dirty="0"/>
              <a:t> </a:t>
            </a:r>
            <a:r>
              <a:rPr lang="fi-FI" sz="2000" dirty="0" err="1"/>
              <a:t>must</a:t>
            </a:r>
            <a:r>
              <a:rPr lang="fi-FI" sz="2000" dirty="0"/>
              <a:t> </a:t>
            </a:r>
            <a:r>
              <a:rPr lang="fi-FI" sz="2000" dirty="0" err="1"/>
              <a:t>happen</a:t>
            </a:r>
            <a:r>
              <a:rPr lang="fi-FI" sz="2000" dirty="0"/>
              <a:t> at </a:t>
            </a:r>
            <a:r>
              <a:rPr lang="fi-FI" sz="2000" dirty="0" err="1"/>
              <a:t>appropriate</a:t>
            </a:r>
            <a:r>
              <a:rPr lang="fi-FI" sz="2000" dirty="0"/>
              <a:t> </a:t>
            </a:r>
            <a:r>
              <a:rPr lang="fi-FI" sz="2000" i="1" dirty="0" err="1"/>
              <a:t>Timing</a:t>
            </a:r>
            <a:r>
              <a:rPr lang="fi-FI" sz="2000" dirty="0"/>
              <a:t> and to a </a:t>
            </a:r>
            <a:r>
              <a:rPr lang="fi-FI" sz="2000" dirty="0" err="1"/>
              <a:t>sufficient</a:t>
            </a:r>
            <a:r>
              <a:rPr lang="fi-FI" sz="2000" dirty="0"/>
              <a:t> </a:t>
            </a:r>
            <a:r>
              <a:rPr lang="fi-FI" sz="2000" i="1" dirty="0" err="1"/>
              <a:t>Degree</a:t>
            </a:r>
            <a:endParaRPr lang="fi-FI" sz="2000" i="1" dirty="0"/>
          </a:p>
          <a:p>
            <a:pPr algn="just">
              <a:lnSpc>
                <a:spcPct val="150000"/>
              </a:lnSpc>
            </a:pPr>
            <a:r>
              <a:rPr lang="fi-FI" sz="2000" dirty="0" err="1"/>
              <a:t>Underlying</a:t>
            </a:r>
            <a:r>
              <a:rPr lang="fi-FI" sz="2000" dirty="0"/>
              <a:t> feedback </a:t>
            </a:r>
            <a:r>
              <a:rPr lang="fi-FI" sz="2000" dirty="0" err="1"/>
              <a:t>dynamics</a:t>
            </a:r>
            <a:r>
              <a:rPr lang="fi-FI" sz="2000" dirty="0"/>
              <a:t> of adoption </a:t>
            </a:r>
            <a:r>
              <a:rPr lang="fi-FI" sz="2000" dirty="0" err="1"/>
              <a:t>diffusion</a:t>
            </a:r>
            <a:r>
              <a:rPr lang="fi-FI" sz="2000" dirty="0"/>
              <a:t> (</a:t>
            </a:r>
            <a:r>
              <a:rPr lang="fi-FI" sz="2000" dirty="0" err="1"/>
              <a:t>imitation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)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strong</a:t>
            </a:r>
            <a:r>
              <a:rPr lang="fi-FI" sz="2000" dirty="0"/>
              <a:t> </a:t>
            </a:r>
            <a:r>
              <a:rPr lang="fi-FI" sz="2000" dirty="0" err="1"/>
              <a:t>but</a:t>
            </a:r>
            <a:r>
              <a:rPr lang="fi-FI" sz="2000" dirty="0"/>
              <a:t> </a:t>
            </a:r>
            <a:r>
              <a:rPr lang="fi-FI" sz="2000" dirty="0" err="1"/>
              <a:t>dormant</a:t>
            </a:r>
            <a:r>
              <a:rPr lang="fi-FI" sz="2000" dirty="0"/>
              <a:t> </a:t>
            </a:r>
            <a:r>
              <a:rPr lang="fi-FI" sz="2000" dirty="0" err="1"/>
              <a:t>until</a:t>
            </a:r>
            <a:r>
              <a:rPr lang="fi-FI" sz="2000" dirty="0"/>
              <a:t> </a:t>
            </a:r>
            <a:r>
              <a:rPr lang="fi-FI" sz="2000" i="1" dirty="0" err="1"/>
              <a:t>first</a:t>
            </a:r>
            <a:r>
              <a:rPr lang="fi-FI" sz="2000" i="1" dirty="0"/>
              <a:t> </a:t>
            </a:r>
            <a:r>
              <a:rPr lang="fi-FI" sz="2000" i="1" dirty="0" err="1"/>
              <a:t>customer</a:t>
            </a:r>
            <a:r>
              <a:rPr lang="fi-FI" sz="2000" i="1" dirty="0"/>
              <a:t> </a:t>
            </a:r>
            <a:r>
              <a:rPr lang="fi-FI" sz="2000" dirty="0"/>
              <a:t>is </a:t>
            </a:r>
            <a:r>
              <a:rPr lang="fi-FI" sz="2000" dirty="0" err="1"/>
              <a:t>acquired</a:t>
            </a:r>
            <a:endParaRPr lang="fi-FI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D447DBF-E015-154E-4BAE-574D955E7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98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5ED10-E0B8-51A9-55C1-BA03BAABAB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60FC0-522B-D149-2EC4-45600CF5D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Reflections</a:t>
            </a:r>
            <a:r>
              <a:rPr lang="fi-FI" sz="3200" dirty="0"/>
              <a:t> on </a:t>
            </a:r>
            <a:r>
              <a:rPr lang="fi-FI" sz="3200" dirty="0" err="1"/>
              <a:t>the</a:t>
            </a:r>
            <a:r>
              <a:rPr lang="fi-FI" sz="3200" dirty="0"/>
              <a:t> </a:t>
            </a:r>
            <a:r>
              <a:rPr lang="fi-FI" sz="3200" dirty="0" err="1"/>
              <a:t>model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1AADE-3CE0-B95C-8FD5-4612F6A9F0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007429" cy="448627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i-FI" sz="2000" dirty="0" err="1"/>
              <a:t>What</a:t>
            </a:r>
            <a:r>
              <a:rPr lang="fi-FI" sz="2000" dirty="0"/>
              <a:t> </a:t>
            </a:r>
            <a:r>
              <a:rPr lang="fi-FI" sz="2000" dirty="0" err="1"/>
              <a:t>worked</a:t>
            </a:r>
            <a:endParaRPr lang="fi-FI" sz="2000" dirty="0"/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fi-FI" sz="2000" dirty="0" err="1"/>
              <a:t>There</a:t>
            </a:r>
            <a:r>
              <a:rPr lang="fi-FI" sz="2000" dirty="0"/>
              <a:t> is </a:t>
            </a:r>
            <a:r>
              <a:rPr lang="fi-FI" sz="2000" dirty="0" err="1"/>
              <a:t>atleast</a:t>
            </a:r>
            <a:r>
              <a:rPr lang="fi-FI" sz="2000" dirty="0"/>
              <a:t> a </a:t>
            </a:r>
            <a:r>
              <a:rPr lang="fi-FI" sz="2000" dirty="0" err="1"/>
              <a:t>minimum</a:t>
            </a:r>
            <a:r>
              <a:rPr lang="fi-FI" sz="2000" dirty="0"/>
              <a:t> </a:t>
            </a:r>
            <a:r>
              <a:rPr lang="fi-FI" sz="2000" dirty="0" err="1"/>
              <a:t>structure</a:t>
            </a:r>
            <a:r>
              <a:rPr lang="fi-FI" sz="2000" dirty="0"/>
              <a:t> of </a:t>
            </a:r>
            <a:r>
              <a:rPr lang="fi-FI" sz="2000" dirty="0" err="1"/>
              <a:t>tipping</a:t>
            </a:r>
            <a:r>
              <a:rPr lang="fi-FI" sz="2000" dirty="0"/>
              <a:t> </a:t>
            </a:r>
            <a:r>
              <a:rPr lang="fi-FI" sz="2000" dirty="0" err="1"/>
              <a:t>point</a:t>
            </a:r>
            <a:r>
              <a:rPr lang="fi-FI" sz="2000" dirty="0"/>
              <a:t> </a:t>
            </a:r>
            <a:r>
              <a:rPr lang="fi-FI" sz="2000" dirty="0" err="1"/>
              <a:t>dynamics</a:t>
            </a:r>
            <a:r>
              <a:rPr lang="fi-FI" sz="2000" dirty="0"/>
              <a:t> of </a:t>
            </a:r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survival</a:t>
            </a:r>
            <a:r>
              <a:rPr lang="fi-FI" sz="2000" dirty="0"/>
              <a:t>.</a:t>
            </a:r>
          </a:p>
          <a:p>
            <a:pPr marL="457200" indent="-457200">
              <a:lnSpc>
                <a:spcPct val="100000"/>
              </a:lnSpc>
              <a:buAutoNum type="arabicPeriod"/>
            </a:pPr>
            <a:r>
              <a:rPr lang="fi-FI" sz="2000" dirty="0" err="1"/>
              <a:t>Behavioral</a:t>
            </a:r>
            <a:r>
              <a:rPr lang="fi-FI" sz="2000" dirty="0"/>
              <a:t> feedback </a:t>
            </a:r>
            <a:r>
              <a:rPr lang="fi-FI" sz="2000" dirty="0" err="1"/>
              <a:t>loop</a:t>
            </a:r>
            <a:r>
              <a:rPr lang="fi-FI" sz="2000" dirty="0"/>
              <a:t> of management </a:t>
            </a:r>
            <a:r>
              <a:rPr lang="fi-FI" sz="2000" dirty="0" err="1"/>
              <a:t>decision</a:t>
            </a:r>
            <a:r>
              <a:rPr lang="fi-FI" sz="2000" dirty="0"/>
              <a:t> </a:t>
            </a:r>
            <a:r>
              <a:rPr lang="fi-FI" sz="2000" dirty="0" err="1"/>
              <a:t>does</a:t>
            </a:r>
            <a:r>
              <a:rPr lang="fi-FI" sz="2000" dirty="0"/>
              <a:t> </a:t>
            </a:r>
            <a:r>
              <a:rPr lang="fi-FI" sz="2000" dirty="0" err="1"/>
              <a:t>yield</a:t>
            </a:r>
            <a:r>
              <a:rPr lang="fi-FI" sz="2000" dirty="0"/>
              <a:t> some </a:t>
            </a:r>
            <a:r>
              <a:rPr lang="fi-FI" sz="2000" dirty="0" err="1"/>
              <a:t>insight</a:t>
            </a:r>
            <a:r>
              <a:rPr lang="fi-FI" sz="2000" dirty="0"/>
              <a:t>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D9ED43B-2017-235C-B46A-E25765CF99C5}"/>
              </a:ext>
            </a:extLst>
          </p:cNvPr>
          <p:cNvSpPr txBox="1">
            <a:spLocks/>
          </p:cNvSpPr>
          <p:nvPr/>
        </p:nvSpPr>
        <p:spPr>
          <a:xfrm>
            <a:off x="6181060" y="1690688"/>
            <a:ext cx="4901275" cy="4486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fi-FI" sz="2000" dirty="0"/>
              <a:t>Key </a:t>
            </a:r>
            <a:r>
              <a:rPr lang="fi-FI" sz="2000" dirty="0" err="1"/>
              <a:t>Limitations</a:t>
            </a:r>
            <a:endParaRPr lang="fi-FI" sz="2000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does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account</a:t>
            </a:r>
            <a:r>
              <a:rPr lang="fi-FI" sz="2000" dirty="0"/>
              <a:t> for </a:t>
            </a:r>
            <a:r>
              <a:rPr lang="fi-FI" sz="2000" dirty="0" err="1"/>
              <a:t>dynamics</a:t>
            </a:r>
            <a:r>
              <a:rPr lang="fi-FI" sz="2000" dirty="0"/>
              <a:t> of market </a:t>
            </a:r>
            <a:r>
              <a:rPr lang="fi-FI" sz="2000" dirty="0" err="1"/>
              <a:t>competition</a:t>
            </a:r>
            <a:endParaRPr lang="fi-FI" sz="2000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does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account</a:t>
            </a:r>
            <a:r>
              <a:rPr lang="fi-FI" sz="2000" dirty="0"/>
              <a:t> for </a:t>
            </a:r>
            <a:r>
              <a:rPr lang="fi-FI" sz="2000" dirty="0" err="1"/>
              <a:t>firm’s</a:t>
            </a:r>
            <a:r>
              <a:rPr lang="fi-FI" sz="2000" dirty="0"/>
              <a:t> </a:t>
            </a:r>
            <a:r>
              <a:rPr lang="fi-FI" sz="2000" dirty="0" err="1"/>
              <a:t>sensitivity</a:t>
            </a:r>
            <a:r>
              <a:rPr lang="fi-FI" sz="2000" dirty="0"/>
              <a:t> to </a:t>
            </a:r>
            <a:r>
              <a:rPr lang="fi-FI" sz="2000" dirty="0" err="1"/>
              <a:t>low</a:t>
            </a:r>
            <a:r>
              <a:rPr lang="fi-FI" sz="2000" dirty="0"/>
              <a:t> </a:t>
            </a:r>
            <a:r>
              <a:rPr lang="fi-FI" sz="2000" dirty="0" err="1"/>
              <a:t>levels</a:t>
            </a:r>
            <a:r>
              <a:rPr lang="fi-FI" sz="2000" dirty="0"/>
              <a:t> of </a:t>
            </a:r>
            <a:r>
              <a:rPr lang="fi-FI" sz="2000" dirty="0" err="1"/>
              <a:t>cash</a:t>
            </a:r>
            <a:r>
              <a:rPr lang="fi-FI" sz="2000" dirty="0"/>
              <a:t> </a:t>
            </a:r>
            <a:r>
              <a:rPr lang="fi-FI" sz="2000" dirty="0" err="1"/>
              <a:t>flow</a:t>
            </a:r>
            <a:endParaRPr lang="fi-FI" sz="2000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fi-FI" sz="2000" dirty="0" err="1"/>
              <a:t>Percentage</a:t>
            </a:r>
            <a:r>
              <a:rPr lang="fi-FI" sz="2000" dirty="0"/>
              <a:t> of </a:t>
            </a:r>
            <a:r>
              <a:rPr lang="fi-FI" sz="2000" dirty="0" err="1"/>
              <a:t>budget</a:t>
            </a:r>
            <a:r>
              <a:rPr lang="fi-FI" sz="2000" dirty="0"/>
              <a:t> </a:t>
            </a:r>
            <a:r>
              <a:rPr lang="fi-FI" sz="2000" dirty="0" err="1"/>
              <a:t>was</a:t>
            </a:r>
            <a:r>
              <a:rPr lang="fi-FI" sz="2000" dirty="0"/>
              <a:t> </a:t>
            </a:r>
            <a:r>
              <a:rPr lang="fi-FI" sz="2000" dirty="0" err="1"/>
              <a:t>treated</a:t>
            </a:r>
            <a:r>
              <a:rPr lang="fi-FI" sz="2000" dirty="0"/>
              <a:t> as an </a:t>
            </a:r>
            <a:r>
              <a:rPr lang="fi-FI" sz="2000" dirty="0" err="1"/>
              <a:t>exogenous</a:t>
            </a:r>
            <a:r>
              <a:rPr lang="fi-FI" sz="2000" dirty="0"/>
              <a:t> </a:t>
            </a:r>
            <a:r>
              <a:rPr lang="fi-FI" sz="2000" dirty="0" err="1"/>
              <a:t>variable</a:t>
            </a:r>
            <a:endParaRPr lang="fi-FI" sz="20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66533EF-793E-4A54-7099-1F5E7D36E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079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457C42-7751-2948-737D-0BB01FE4E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49EB6-66FF-769A-A14B-3A604C43C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Summary</a:t>
            </a:r>
            <a:endParaRPr lang="fi-FI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02D98-7CB8-50AF-75EF-411AE9A3A7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i-FI" sz="2000" dirty="0" err="1"/>
              <a:t>Insight-focused</a:t>
            </a:r>
            <a:r>
              <a:rPr lang="fi-FI" sz="2000" dirty="0"/>
              <a:t> </a:t>
            </a:r>
            <a:r>
              <a:rPr lang="fi-FI" sz="2000" dirty="0" err="1"/>
              <a:t>model</a:t>
            </a:r>
            <a:r>
              <a:rPr lang="fi-FI" sz="2000" dirty="0"/>
              <a:t> on </a:t>
            </a:r>
            <a:r>
              <a:rPr lang="fi-FI" sz="2000" dirty="0" err="1"/>
              <a:t>dynamics</a:t>
            </a:r>
            <a:r>
              <a:rPr lang="fi-FI" sz="2000" dirty="0"/>
              <a:t> of </a:t>
            </a:r>
            <a:r>
              <a:rPr lang="fi-FI" sz="2000" dirty="0" err="1"/>
              <a:t>deep</a:t>
            </a:r>
            <a:r>
              <a:rPr lang="fi-FI" sz="2000" dirty="0"/>
              <a:t> </a:t>
            </a:r>
            <a:r>
              <a:rPr lang="fi-FI" sz="2000" dirty="0" err="1"/>
              <a:t>tech</a:t>
            </a:r>
            <a:r>
              <a:rPr lang="fi-FI" sz="2000" dirty="0"/>
              <a:t> </a:t>
            </a:r>
            <a:r>
              <a:rPr lang="fi-FI" sz="2000" dirty="0" err="1"/>
              <a:t>commercialization</a:t>
            </a:r>
            <a:r>
              <a:rPr lang="fi-FI" sz="2000" dirty="0"/>
              <a:t> and </a:t>
            </a:r>
            <a:r>
              <a:rPr lang="fi-FI" sz="2000" dirty="0" err="1"/>
              <a:t>Valley</a:t>
            </a:r>
            <a:r>
              <a:rPr lang="fi-FI" sz="2000" dirty="0"/>
              <a:t> of </a:t>
            </a:r>
            <a:r>
              <a:rPr lang="fi-FI" sz="2000" dirty="0" err="1"/>
              <a:t>Death</a:t>
            </a:r>
            <a:r>
              <a:rPr lang="fi-FI" sz="2000" dirty="0"/>
              <a:t> </a:t>
            </a:r>
            <a:r>
              <a:rPr lang="fi-FI" sz="2000" dirty="0" err="1"/>
              <a:t>caused</a:t>
            </a:r>
            <a:r>
              <a:rPr lang="fi-FI" sz="2000" dirty="0"/>
              <a:t> </a:t>
            </a:r>
            <a:r>
              <a:rPr lang="fi-FI" sz="2000" dirty="0" err="1"/>
              <a:t>by</a:t>
            </a:r>
            <a:r>
              <a:rPr lang="fi-FI" sz="2000" dirty="0"/>
              <a:t> a </a:t>
            </a:r>
            <a:r>
              <a:rPr lang="fi-FI" sz="2000" dirty="0" err="1"/>
              <a:t>funding</a:t>
            </a:r>
            <a:r>
              <a:rPr lang="fi-FI" sz="2000" dirty="0"/>
              <a:t> </a:t>
            </a:r>
            <a:r>
              <a:rPr lang="fi-FI" sz="2000" dirty="0" err="1"/>
              <a:t>gap</a:t>
            </a:r>
            <a:endParaRPr lang="fi-FI" sz="2000" dirty="0"/>
          </a:p>
          <a:p>
            <a:pPr>
              <a:lnSpc>
                <a:spcPct val="150000"/>
              </a:lnSpc>
            </a:pPr>
            <a:r>
              <a:rPr lang="fi-FI" sz="2000" dirty="0" err="1"/>
              <a:t>Desired</a:t>
            </a:r>
            <a:r>
              <a:rPr lang="fi-FI" sz="2000" dirty="0"/>
              <a:t> </a:t>
            </a:r>
            <a:r>
              <a:rPr lang="fi-FI" sz="2000" dirty="0" err="1"/>
              <a:t>scenario</a:t>
            </a:r>
            <a:r>
              <a:rPr lang="fi-FI" sz="2000" dirty="0"/>
              <a:t>: </a:t>
            </a:r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shifts</a:t>
            </a:r>
            <a:r>
              <a:rPr lang="fi-FI" sz="2000" dirty="0"/>
              <a:t> </a:t>
            </a:r>
            <a:r>
              <a:rPr lang="fi-FI" sz="2000" dirty="0" err="1"/>
              <a:t>focus</a:t>
            </a:r>
            <a:r>
              <a:rPr lang="fi-FI" sz="2000" dirty="0"/>
              <a:t> </a:t>
            </a:r>
            <a:r>
              <a:rPr lang="fi-FI" sz="2000" dirty="0" err="1"/>
              <a:t>wisely</a:t>
            </a:r>
            <a:r>
              <a:rPr lang="fi-FI" sz="2000" dirty="0"/>
              <a:t> — </a:t>
            </a:r>
            <a:r>
              <a:rPr lang="fi-FI" sz="2000" dirty="0" err="1"/>
              <a:t>from</a:t>
            </a:r>
            <a:r>
              <a:rPr lang="fi-FI" sz="2000" dirty="0"/>
              <a:t> R&amp;D to Business—</a:t>
            </a:r>
            <a:r>
              <a:rPr lang="fi-FI" sz="2000" dirty="0" err="1"/>
              <a:t>sufficiently</a:t>
            </a:r>
            <a:r>
              <a:rPr lang="fi-FI" sz="2000" dirty="0"/>
              <a:t> de-</a:t>
            </a:r>
            <a:r>
              <a:rPr lang="fi-FI" sz="2000" dirty="0" err="1"/>
              <a:t>risking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investment</a:t>
            </a:r>
            <a:r>
              <a:rPr lang="fi-FI" sz="2000" dirty="0"/>
              <a:t> and </a:t>
            </a:r>
            <a:r>
              <a:rPr lang="fi-FI" sz="2000" dirty="0" err="1"/>
              <a:t>able</a:t>
            </a:r>
            <a:r>
              <a:rPr lang="fi-FI" sz="2000" dirty="0"/>
              <a:t> to </a:t>
            </a:r>
            <a:r>
              <a:rPr lang="fi-FI" sz="2000" dirty="0" err="1"/>
              <a:t>use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funding</a:t>
            </a:r>
            <a:r>
              <a:rPr lang="fi-FI" sz="2000" dirty="0"/>
              <a:t> to </a:t>
            </a:r>
            <a:r>
              <a:rPr lang="fi-FI" sz="2000" dirty="0" err="1"/>
              <a:t>convert</a:t>
            </a:r>
            <a:r>
              <a:rPr lang="fi-FI" sz="2000" dirty="0"/>
              <a:t> </a:t>
            </a:r>
            <a:r>
              <a:rPr lang="fi-FI" sz="2000" dirty="0" err="1"/>
              <a:t>customers</a:t>
            </a:r>
            <a:endParaRPr lang="fi-FI" sz="2000" dirty="0"/>
          </a:p>
          <a:p>
            <a:pPr>
              <a:lnSpc>
                <a:spcPct val="150000"/>
              </a:lnSpc>
            </a:pPr>
            <a:r>
              <a:rPr lang="fi-FI" sz="2000" dirty="0"/>
              <a:t>System </a:t>
            </a:r>
            <a:r>
              <a:rPr lang="fi-FI" sz="2000" dirty="0" err="1"/>
              <a:t>tips</a:t>
            </a:r>
            <a:r>
              <a:rPr lang="fi-FI" sz="2000" dirty="0"/>
              <a:t> to a </a:t>
            </a:r>
            <a:r>
              <a:rPr lang="fi-FI" sz="2000" dirty="0" err="1"/>
              <a:t>desired</a:t>
            </a:r>
            <a:r>
              <a:rPr lang="fi-FI" sz="2000" dirty="0"/>
              <a:t> </a:t>
            </a:r>
            <a:r>
              <a:rPr lang="fi-FI" sz="2000" dirty="0" err="1"/>
              <a:t>state</a:t>
            </a:r>
            <a:r>
              <a:rPr lang="fi-FI" sz="2000" dirty="0"/>
              <a:t> as </a:t>
            </a:r>
            <a:r>
              <a:rPr lang="fi-FI" sz="2000" dirty="0" err="1"/>
              <a:t>reinforcing</a:t>
            </a:r>
            <a:r>
              <a:rPr lang="fi-FI" sz="2000" dirty="0"/>
              <a:t> </a:t>
            </a:r>
            <a:r>
              <a:rPr lang="fi-FI" sz="2000" dirty="0" err="1"/>
              <a:t>revenue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</a:t>
            </a:r>
            <a:r>
              <a:rPr lang="fi-FI" sz="2000" dirty="0" err="1"/>
              <a:t>begins</a:t>
            </a:r>
            <a:r>
              <a:rPr lang="fi-FI" sz="2000" dirty="0"/>
              <a:t> to </a:t>
            </a:r>
            <a:r>
              <a:rPr lang="fi-FI" sz="2000" dirty="0" err="1"/>
              <a:t>dominate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balancing</a:t>
            </a:r>
            <a:r>
              <a:rPr lang="fi-FI" sz="2000" dirty="0"/>
              <a:t> </a:t>
            </a:r>
            <a:r>
              <a:rPr lang="fi-FI" sz="2000" dirty="0" err="1"/>
              <a:t>cost</a:t>
            </a:r>
            <a:r>
              <a:rPr lang="fi-FI" sz="2000" dirty="0"/>
              <a:t> </a:t>
            </a:r>
            <a:r>
              <a:rPr lang="fi-FI" sz="2000" dirty="0" err="1"/>
              <a:t>loops</a:t>
            </a:r>
            <a:endParaRPr lang="fi-FI" sz="2400" dirty="0"/>
          </a:p>
          <a:p>
            <a:pPr>
              <a:lnSpc>
                <a:spcPct val="150000"/>
              </a:lnSpc>
            </a:pPr>
            <a:endParaRPr lang="fi-FI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8618E59-98BA-AF9E-67EB-B8EA773AAD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27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770BE-C266-C09F-81DD-3C8856808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6D8A6-A01C-9590-8EB4-1C6412AA7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Novelty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47811-54DA-9E4C-2717-8C4D1CEC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0444"/>
            <a:ext cx="10515600" cy="4351338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fi-FI" sz="2000" dirty="0"/>
              <a:t>VOD is </a:t>
            </a:r>
            <a:r>
              <a:rPr lang="fi-FI" sz="2000" dirty="0" err="1"/>
              <a:t>widely</a:t>
            </a:r>
            <a:r>
              <a:rPr lang="fi-FI" sz="2000" dirty="0"/>
              <a:t> </a:t>
            </a:r>
            <a:r>
              <a:rPr lang="fi-FI" sz="2000" dirty="0" err="1"/>
              <a:t>researched</a:t>
            </a:r>
            <a:r>
              <a:rPr lang="fi-FI" sz="2000" dirty="0"/>
              <a:t> </a:t>
            </a:r>
            <a:r>
              <a:rPr lang="fi-FI" sz="2000" dirty="0" err="1"/>
              <a:t>topic</a:t>
            </a:r>
            <a:r>
              <a:rPr lang="fi-FI" sz="2000" dirty="0"/>
              <a:t> </a:t>
            </a:r>
            <a:r>
              <a:rPr lang="fi-FI" sz="2000" dirty="0" err="1"/>
              <a:t>but</a:t>
            </a:r>
            <a:r>
              <a:rPr lang="fi-FI" sz="2000" dirty="0"/>
              <a:t> </a:t>
            </a:r>
            <a:r>
              <a:rPr lang="fi-FI" sz="2000" dirty="0" err="1"/>
              <a:t>limited</a:t>
            </a:r>
            <a:r>
              <a:rPr lang="fi-FI" sz="2000" dirty="0"/>
              <a:t> </a:t>
            </a:r>
            <a:r>
              <a:rPr lang="fi-FI" sz="2000" dirty="0" err="1"/>
              <a:t>work</a:t>
            </a:r>
            <a:r>
              <a:rPr lang="fi-FI" sz="2000" dirty="0"/>
              <a:t> </a:t>
            </a:r>
            <a:r>
              <a:rPr lang="fi-FI" sz="2000" dirty="0" err="1"/>
              <a:t>published</a:t>
            </a:r>
            <a:r>
              <a:rPr lang="fi-FI" sz="2000" dirty="0"/>
              <a:t> in </a:t>
            </a:r>
            <a:r>
              <a:rPr lang="fi-FI" sz="2000" dirty="0" err="1"/>
              <a:t>system</a:t>
            </a:r>
            <a:r>
              <a:rPr lang="fi-FI" sz="2000" dirty="0"/>
              <a:t> </a:t>
            </a:r>
            <a:r>
              <a:rPr lang="fi-FI" sz="2000" dirty="0" err="1"/>
              <a:t>dynamics</a:t>
            </a:r>
            <a:r>
              <a:rPr lang="fi-FI" sz="2000" dirty="0"/>
              <a:t> </a:t>
            </a:r>
            <a:r>
              <a:rPr lang="fi-FI" sz="2000" dirty="0" err="1"/>
              <a:t>field</a:t>
            </a:r>
            <a:r>
              <a:rPr lang="fi-FI" sz="2000" dirty="0"/>
              <a:t> </a:t>
            </a:r>
          </a:p>
          <a:p>
            <a:pPr algn="just">
              <a:lnSpc>
                <a:spcPct val="150000"/>
              </a:lnSpc>
            </a:pPr>
            <a:r>
              <a:rPr lang="fi-FI" sz="2000" dirty="0" err="1"/>
              <a:t>Provides</a:t>
            </a:r>
            <a:r>
              <a:rPr lang="fi-FI" sz="2000" dirty="0"/>
              <a:t> a </a:t>
            </a:r>
            <a:r>
              <a:rPr lang="fi-FI" sz="2000" dirty="0" err="1"/>
              <a:t>generic</a:t>
            </a:r>
            <a:r>
              <a:rPr lang="fi-FI" sz="2000" dirty="0"/>
              <a:t> </a:t>
            </a:r>
            <a:r>
              <a:rPr lang="fi-FI" sz="2000" dirty="0" err="1"/>
              <a:t>structure</a:t>
            </a:r>
            <a:r>
              <a:rPr lang="fi-FI" sz="2000" dirty="0"/>
              <a:t> of </a:t>
            </a:r>
            <a:r>
              <a:rPr lang="fi-FI" sz="2000" dirty="0" err="1"/>
              <a:t>the</a:t>
            </a:r>
            <a:r>
              <a:rPr lang="fi-FI" sz="2000" dirty="0"/>
              <a:t> VOD</a:t>
            </a:r>
          </a:p>
          <a:p>
            <a:pPr algn="just">
              <a:lnSpc>
                <a:spcPct val="150000"/>
              </a:lnSpc>
            </a:pPr>
            <a:r>
              <a:rPr lang="fi-FI" sz="2000" dirty="0" err="1"/>
              <a:t>Zeroes</a:t>
            </a:r>
            <a:r>
              <a:rPr lang="fi-FI" sz="2000" dirty="0"/>
              <a:t> in on a </a:t>
            </a:r>
            <a:r>
              <a:rPr lang="fi-FI" sz="2000" dirty="0" err="1"/>
              <a:t>specific</a:t>
            </a:r>
            <a:r>
              <a:rPr lang="fi-FI" sz="2000" dirty="0"/>
              <a:t> </a:t>
            </a:r>
            <a:r>
              <a:rPr lang="fi-FI" sz="2000" dirty="0" err="1"/>
              <a:t>mechanism</a:t>
            </a:r>
            <a:r>
              <a:rPr lang="fi-FI" sz="2000" dirty="0"/>
              <a:t>,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shift</a:t>
            </a:r>
            <a:r>
              <a:rPr lang="fi-FI" sz="2000" dirty="0"/>
              <a:t> </a:t>
            </a:r>
            <a:r>
              <a:rPr lang="fi-FI" sz="2000" dirty="0" err="1"/>
              <a:t>from</a:t>
            </a:r>
            <a:r>
              <a:rPr lang="fi-FI" sz="2000" dirty="0"/>
              <a:t>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development</a:t>
            </a:r>
            <a:r>
              <a:rPr lang="fi-FI" sz="2000" dirty="0"/>
              <a:t> to business </a:t>
            </a:r>
            <a:r>
              <a:rPr lang="fi-FI" sz="2000" dirty="0" err="1"/>
              <a:t>development</a:t>
            </a:r>
            <a:r>
              <a:rPr lang="fi-FI" sz="2000" dirty="0"/>
              <a:t>, </a:t>
            </a:r>
            <a:r>
              <a:rPr lang="fi-FI" sz="2000" dirty="0" err="1"/>
              <a:t>which</a:t>
            </a:r>
            <a:r>
              <a:rPr lang="fi-FI" sz="2000" dirty="0"/>
              <a:t> </a:t>
            </a:r>
            <a:r>
              <a:rPr lang="fi-FI" sz="2000" dirty="0" err="1"/>
              <a:t>impacts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loop</a:t>
            </a:r>
            <a:r>
              <a:rPr lang="fi-FI" sz="2000" dirty="0"/>
              <a:t> </a:t>
            </a:r>
            <a:r>
              <a:rPr lang="fi-FI" sz="2000" dirty="0" err="1"/>
              <a:t>dominance</a:t>
            </a:r>
            <a:endParaRPr lang="fi-FI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7C9517B-BB14-2E00-10D6-AA2222396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292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1D587-40A0-C279-62C7-299D936B5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311080-2791-9D69-B511-75D2240F8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600" dirty="0" err="1"/>
              <a:t>Future</a:t>
            </a:r>
            <a:r>
              <a:rPr lang="fi-FI" sz="3600" dirty="0"/>
              <a:t> </a:t>
            </a:r>
            <a:r>
              <a:rPr lang="fi-FI" sz="3600" dirty="0" err="1"/>
              <a:t>research</a:t>
            </a:r>
            <a:endParaRPr lang="fi-FI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944FC-023E-D186-3F68-782AFDDF8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3619"/>
            <a:ext cx="10515600" cy="460334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i-FI" sz="2000" dirty="0" err="1"/>
              <a:t>Address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limitations</a:t>
            </a:r>
            <a:r>
              <a:rPr lang="fi-FI" sz="2000" dirty="0"/>
              <a:t> </a:t>
            </a:r>
            <a:r>
              <a:rPr lang="fi-FI" sz="2000" dirty="0" err="1"/>
              <a:t>mentioned</a:t>
            </a:r>
            <a:endParaRPr lang="fi-FI" sz="20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fi-FI" sz="2000" dirty="0" err="1"/>
              <a:t>Information</a:t>
            </a:r>
            <a:r>
              <a:rPr lang="fi-FI" sz="2000" dirty="0"/>
              <a:t> </a:t>
            </a:r>
            <a:r>
              <a:rPr lang="fi-FI" sz="2000" dirty="0" err="1"/>
              <a:t>asymmetries</a:t>
            </a:r>
            <a:r>
              <a:rPr lang="fi-FI" sz="2000" dirty="0"/>
              <a:t> </a:t>
            </a:r>
            <a:r>
              <a:rPr lang="fi-FI" sz="2000" dirty="0" err="1"/>
              <a:t>between</a:t>
            </a:r>
            <a:r>
              <a:rPr lang="fi-FI" sz="2000" dirty="0"/>
              <a:t> </a:t>
            </a:r>
            <a:r>
              <a:rPr lang="fi-FI" sz="2000" dirty="0" err="1"/>
              <a:t>firm</a:t>
            </a:r>
            <a:r>
              <a:rPr lang="fi-FI" sz="2000" dirty="0"/>
              <a:t> and </a:t>
            </a:r>
            <a:r>
              <a:rPr lang="fi-FI" sz="2000" dirty="0" err="1"/>
              <a:t>investors</a:t>
            </a:r>
            <a:r>
              <a:rPr lang="fi-FI" sz="2000" dirty="0"/>
              <a:t> / </a:t>
            </a:r>
            <a:r>
              <a:rPr lang="fi-FI" sz="2000" dirty="0" err="1"/>
              <a:t>clients</a:t>
            </a:r>
            <a:endParaRPr lang="fi-FI" sz="2000" dirty="0"/>
          </a:p>
          <a:p>
            <a:pPr lvl="1" algn="just">
              <a:lnSpc>
                <a:spcPct val="150000"/>
              </a:lnSpc>
            </a:pPr>
            <a:r>
              <a:rPr lang="fi-FI" sz="2000" dirty="0" err="1"/>
              <a:t>Perceived</a:t>
            </a:r>
            <a:r>
              <a:rPr lang="fi-FI" sz="2000" dirty="0"/>
              <a:t> </a:t>
            </a:r>
            <a:r>
              <a:rPr lang="fi-FI" sz="2000" dirty="0" err="1"/>
              <a:t>risk</a:t>
            </a:r>
            <a:r>
              <a:rPr lang="fi-FI" sz="2000" dirty="0"/>
              <a:t> and </a:t>
            </a:r>
            <a:r>
              <a:rPr lang="fi-FI" sz="2000" dirty="0" err="1"/>
              <a:t>actual</a:t>
            </a:r>
            <a:r>
              <a:rPr lang="fi-FI" sz="2000" dirty="0"/>
              <a:t> </a:t>
            </a:r>
            <a:r>
              <a:rPr lang="fi-FI" sz="2000" dirty="0" err="1"/>
              <a:t>risk</a:t>
            </a:r>
            <a:endParaRPr lang="fi-FI" sz="2000" dirty="0"/>
          </a:p>
          <a:p>
            <a:pPr lvl="1" algn="just">
              <a:lnSpc>
                <a:spcPct val="150000"/>
              </a:lnSpc>
            </a:pPr>
            <a:r>
              <a:rPr lang="fi-FI" sz="2000" dirty="0" err="1"/>
              <a:t>Perceived</a:t>
            </a:r>
            <a:r>
              <a:rPr lang="fi-FI" sz="2000" dirty="0"/>
              <a:t> </a:t>
            </a:r>
            <a:r>
              <a:rPr lang="fi-FI" sz="2000" dirty="0" err="1"/>
              <a:t>potential</a:t>
            </a:r>
            <a:r>
              <a:rPr lang="fi-FI" sz="2000" dirty="0"/>
              <a:t> and </a:t>
            </a:r>
            <a:r>
              <a:rPr lang="fi-FI" sz="2000" dirty="0" err="1"/>
              <a:t>actual</a:t>
            </a:r>
            <a:r>
              <a:rPr lang="fi-FI" sz="2000" dirty="0"/>
              <a:t> </a:t>
            </a:r>
            <a:r>
              <a:rPr lang="fi-FI" sz="2000" dirty="0" err="1"/>
              <a:t>potential</a:t>
            </a:r>
            <a:endParaRPr lang="fi-FI" sz="20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fi-FI" sz="2000" dirty="0" err="1"/>
              <a:t>Could</a:t>
            </a:r>
            <a:r>
              <a:rPr lang="fi-FI" sz="2000" dirty="0"/>
              <a:t> </a:t>
            </a:r>
            <a:r>
              <a:rPr lang="fi-FI" sz="2000" dirty="0" err="1"/>
              <a:t>be</a:t>
            </a:r>
            <a:r>
              <a:rPr lang="fi-FI" sz="2000" dirty="0"/>
              <a:t> </a:t>
            </a:r>
            <a:r>
              <a:rPr lang="fi-FI" sz="2000" dirty="0" err="1"/>
              <a:t>calibrated</a:t>
            </a:r>
            <a:r>
              <a:rPr lang="fi-FI" sz="2000" dirty="0"/>
              <a:t> to </a:t>
            </a:r>
            <a:r>
              <a:rPr lang="fi-FI" sz="2000" dirty="0" err="1"/>
              <a:t>specific</a:t>
            </a:r>
            <a:r>
              <a:rPr lang="fi-FI" sz="2000" dirty="0"/>
              <a:t>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domains</a:t>
            </a:r>
            <a:r>
              <a:rPr lang="fi-FI" sz="2000" dirty="0"/>
              <a:t> for </a:t>
            </a:r>
            <a:r>
              <a:rPr lang="fi-FI" sz="2000" dirty="0" err="1"/>
              <a:t>more</a:t>
            </a:r>
            <a:r>
              <a:rPr lang="fi-FI" sz="2000" dirty="0"/>
              <a:t> </a:t>
            </a:r>
            <a:r>
              <a:rPr lang="fi-FI" sz="2000" dirty="0" err="1"/>
              <a:t>granularity</a:t>
            </a:r>
            <a:endParaRPr lang="fi-FI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A030CDD-046F-5DE5-97BC-F5B9174717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497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2182C-AA64-A0FA-FA25-D34B2D19D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54192-FA2F-6A15-6C33-171C8215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95993"/>
            <a:ext cx="10515600" cy="1094695"/>
          </a:xfrm>
        </p:spPr>
        <p:txBody>
          <a:bodyPr>
            <a:normAutofit/>
          </a:bodyPr>
          <a:lstStyle/>
          <a:p>
            <a:r>
              <a:rPr lang="fi-FI" sz="3600" dirty="0" err="1"/>
              <a:t>Thank</a:t>
            </a:r>
            <a:r>
              <a:rPr lang="fi-FI" sz="3600" dirty="0"/>
              <a:t> </a:t>
            </a:r>
            <a:r>
              <a:rPr lang="fi-FI" sz="3600" dirty="0" err="1"/>
              <a:t>you</a:t>
            </a:r>
            <a:r>
              <a:rPr lang="fi-FI" sz="3600" dirty="0"/>
              <a:t> for </a:t>
            </a:r>
            <a:r>
              <a:rPr lang="fi-FI" sz="3600" dirty="0" err="1"/>
              <a:t>listening</a:t>
            </a:r>
            <a:r>
              <a:rPr lang="fi-FI" sz="3600" dirty="0"/>
              <a:t>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66FDF-8D95-8539-460E-1188664F6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1264"/>
            <a:ext cx="10153650" cy="3711348"/>
          </a:xfrm>
        </p:spPr>
        <p:txBody>
          <a:bodyPr/>
          <a:lstStyle/>
          <a:p>
            <a:pPr marL="0" indent="0">
              <a:buNone/>
            </a:pPr>
            <a:r>
              <a:rPr lang="fi-FI" sz="2000" dirty="0"/>
              <a:t>Verneri Välimaa and Nada Oubrhou</a:t>
            </a:r>
          </a:p>
          <a:p>
            <a:pPr marL="0" indent="0">
              <a:buNone/>
            </a:pPr>
            <a:r>
              <a:rPr lang="fi-FI" sz="2000" dirty="0"/>
              <a:t>System Dynamics Group @ </a:t>
            </a:r>
            <a:r>
              <a:rPr lang="fi-FI" sz="2000" dirty="0" err="1"/>
              <a:t>University</a:t>
            </a:r>
            <a:r>
              <a:rPr lang="fi-FI" sz="2000" dirty="0"/>
              <a:t> of Bergen</a:t>
            </a:r>
          </a:p>
          <a:p>
            <a:pPr marL="0" indent="0">
              <a:buNone/>
            </a:pPr>
            <a:endParaRPr lang="fi-FI" sz="2000" dirty="0"/>
          </a:p>
          <a:p>
            <a:pPr marL="0" indent="0">
              <a:buNone/>
            </a:pPr>
            <a:r>
              <a:rPr lang="fi-FI" sz="2000" dirty="0" err="1"/>
              <a:t>Contact</a:t>
            </a:r>
            <a:r>
              <a:rPr lang="fi-FI" sz="2000" dirty="0"/>
              <a:t> </a:t>
            </a:r>
            <a:r>
              <a:rPr lang="fi-FI" sz="2000" dirty="0" err="1"/>
              <a:t>information</a:t>
            </a:r>
            <a:r>
              <a:rPr lang="fi-FI" sz="2000" dirty="0"/>
              <a:t>: </a:t>
            </a:r>
          </a:p>
          <a:p>
            <a:pPr marL="0" indent="0">
              <a:buNone/>
            </a:pPr>
            <a:r>
              <a:rPr lang="fi-FI" sz="2000" b="1" dirty="0" err="1">
                <a:hlinkClick r:id="rId2"/>
              </a:rPr>
              <a:t>verneri.valimaa@student.uib.no</a:t>
            </a:r>
            <a:endParaRPr lang="fi-FI" sz="2000" b="1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DE9E5F7-3D3B-1E8C-DE53-07C6F2E88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155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2900A-EEDD-0102-E29E-D30A30292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Background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5FEA4-3F3E-9F42-DBF3-271B4E5AD7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7948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fi-FI" sz="2000" dirty="0">
                <a:solidFill>
                  <a:srgbClr val="FF0000"/>
                </a:solidFill>
              </a:rPr>
              <a:t>90% </a:t>
            </a:r>
            <a:r>
              <a:rPr lang="fi-FI" sz="2000" dirty="0"/>
              <a:t>of </a:t>
            </a:r>
            <a:r>
              <a:rPr lang="fi-FI" sz="2000" dirty="0" err="1"/>
              <a:t>technology-driven</a:t>
            </a:r>
            <a:r>
              <a:rPr lang="fi-FI" sz="2000" dirty="0"/>
              <a:t> </a:t>
            </a:r>
            <a:r>
              <a:rPr lang="fi-FI" sz="2000" dirty="0" err="1"/>
              <a:t>firms</a:t>
            </a:r>
            <a:r>
              <a:rPr lang="fi-FI" sz="2000" dirty="0"/>
              <a:t> </a:t>
            </a:r>
            <a:r>
              <a:rPr lang="fi-FI" sz="2000" dirty="0" err="1"/>
              <a:t>fail</a:t>
            </a:r>
            <a:r>
              <a:rPr lang="fi-FI" sz="2000" dirty="0"/>
              <a:t> to </a:t>
            </a:r>
            <a:r>
              <a:rPr lang="fi-FI" sz="2000" dirty="0" err="1"/>
              <a:t>ever</a:t>
            </a:r>
            <a:r>
              <a:rPr lang="fi-FI" sz="2000" dirty="0"/>
              <a:t> </a:t>
            </a:r>
            <a:r>
              <a:rPr lang="fi-FI" sz="2000" dirty="0" err="1"/>
              <a:t>enter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market (</a:t>
            </a:r>
            <a:r>
              <a:rPr lang="fi-FI" sz="2000" dirty="0" err="1"/>
              <a:t>Gompers</a:t>
            </a:r>
            <a:r>
              <a:rPr lang="fi-FI" sz="2000" dirty="0"/>
              <a:t> and </a:t>
            </a:r>
            <a:r>
              <a:rPr lang="fi-FI" sz="2000" dirty="0" err="1"/>
              <a:t>Lerner</a:t>
            </a:r>
            <a:r>
              <a:rPr lang="fi-FI" sz="2000" dirty="0"/>
              <a:t>, 2021).</a:t>
            </a:r>
          </a:p>
          <a:p>
            <a:pPr algn="just">
              <a:lnSpc>
                <a:spcPct val="150000"/>
              </a:lnSpc>
            </a:pPr>
            <a:r>
              <a:rPr lang="fi-FI" sz="2000" dirty="0" err="1"/>
              <a:t>Series</a:t>
            </a:r>
            <a:r>
              <a:rPr lang="fi-FI" sz="2000" dirty="0"/>
              <a:t> of </a:t>
            </a:r>
            <a:r>
              <a:rPr lang="fi-FI" sz="2000" dirty="0" err="1"/>
              <a:t>challenges</a:t>
            </a:r>
            <a:r>
              <a:rPr lang="fi-FI" sz="2000" dirty="0"/>
              <a:t> to </a:t>
            </a:r>
            <a:r>
              <a:rPr lang="fi-FI" sz="2000" dirty="0" err="1"/>
              <a:t>overcome</a:t>
            </a:r>
            <a:r>
              <a:rPr lang="fi-FI" sz="2000" dirty="0"/>
              <a:t> in R&amp;D, </a:t>
            </a:r>
            <a:r>
              <a:rPr lang="fi-FI" sz="2000" dirty="0" err="1"/>
              <a:t>demonstration</a:t>
            </a:r>
            <a:r>
              <a:rPr lang="fi-FI" sz="2000" dirty="0"/>
              <a:t>, </a:t>
            </a:r>
            <a:r>
              <a:rPr lang="fi-FI" sz="2000" dirty="0" err="1"/>
              <a:t>deployment</a:t>
            </a:r>
            <a:r>
              <a:rPr lang="fi-FI" sz="2000" dirty="0"/>
              <a:t> and </a:t>
            </a:r>
            <a:r>
              <a:rPr lang="fi-FI" sz="2000" dirty="0" err="1"/>
              <a:t>diffusion</a:t>
            </a:r>
            <a:r>
              <a:rPr lang="fi-FI" sz="2000" dirty="0"/>
              <a:t> </a:t>
            </a:r>
            <a:r>
              <a:rPr lang="fi-FI" sz="2000" dirty="0" err="1"/>
              <a:t>phases</a:t>
            </a:r>
            <a:r>
              <a:rPr lang="fi-FI" sz="2000" dirty="0"/>
              <a:t> (Blanco, et al., 2022)</a:t>
            </a:r>
          </a:p>
          <a:p>
            <a:pPr algn="just">
              <a:lnSpc>
                <a:spcPct val="150000"/>
              </a:lnSpc>
            </a:pPr>
            <a:r>
              <a:rPr lang="fi-FI" sz="2000" dirty="0" err="1"/>
              <a:t>Valley</a:t>
            </a:r>
            <a:r>
              <a:rPr lang="fi-FI" sz="2000" dirty="0"/>
              <a:t> of </a:t>
            </a:r>
            <a:r>
              <a:rPr lang="fi-FI" sz="2000" dirty="0" err="1"/>
              <a:t>Death</a:t>
            </a:r>
            <a:r>
              <a:rPr lang="fi-FI" sz="2000" dirty="0"/>
              <a:t> (VOD):</a:t>
            </a:r>
          </a:p>
          <a:p>
            <a:pPr lvl="1" algn="just">
              <a:lnSpc>
                <a:spcPct val="150000"/>
              </a:lnSpc>
            </a:pPr>
            <a:r>
              <a:rPr lang="fi-FI" sz="1800" b="1" dirty="0" err="1"/>
              <a:t>Funding</a:t>
            </a:r>
            <a:r>
              <a:rPr lang="fi-FI" sz="1800" b="1" dirty="0"/>
              <a:t> </a:t>
            </a:r>
            <a:r>
              <a:rPr lang="fi-FI" sz="1800" b="1" dirty="0" err="1"/>
              <a:t>or</a:t>
            </a:r>
            <a:r>
              <a:rPr lang="fi-FI" sz="1800" b="1" dirty="0"/>
              <a:t> </a:t>
            </a:r>
            <a:r>
              <a:rPr lang="fi-FI" sz="1800" b="1" dirty="0" err="1"/>
              <a:t>resource</a:t>
            </a:r>
            <a:r>
              <a:rPr lang="fi-FI" sz="1800" b="1" dirty="0"/>
              <a:t> </a:t>
            </a:r>
            <a:r>
              <a:rPr lang="fi-FI" sz="1800" b="1" dirty="0" err="1"/>
              <a:t>gap</a:t>
            </a:r>
            <a:r>
              <a:rPr lang="fi-FI" sz="1800" b="1" dirty="0"/>
              <a:t> </a:t>
            </a:r>
            <a:r>
              <a:rPr lang="fi-FI" sz="1800" b="1" dirty="0" err="1"/>
              <a:t>between</a:t>
            </a:r>
            <a:r>
              <a:rPr lang="fi-FI" sz="1800" b="1" dirty="0"/>
              <a:t> invention and </a:t>
            </a:r>
            <a:r>
              <a:rPr lang="fi-FI" sz="1800" b="1" dirty="0" err="1"/>
              <a:t>commercialization</a:t>
            </a:r>
            <a:endParaRPr lang="fi-FI" sz="1800" b="1" dirty="0"/>
          </a:p>
          <a:p>
            <a:pPr lvl="1" algn="just">
              <a:lnSpc>
                <a:spcPct val="150000"/>
              </a:lnSpc>
            </a:pPr>
            <a:r>
              <a:rPr lang="fi-FI" sz="1800" dirty="0" err="1"/>
              <a:t>Inability</a:t>
            </a:r>
            <a:r>
              <a:rPr lang="fi-FI" sz="1800" dirty="0"/>
              <a:t> to </a:t>
            </a:r>
            <a:r>
              <a:rPr lang="fi-FI" sz="1800" dirty="0" err="1"/>
              <a:t>break</a:t>
            </a:r>
            <a:r>
              <a:rPr lang="fi-FI" sz="1800" dirty="0"/>
              <a:t> </a:t>
            </a:r>
            <a:r>
              <a:rPr lang="fi-FI" sz="1800" dirty="0" err="1"/>
              <a:t>even</a:t>
            </a:r>
            <a:endParaRPr lang="fi-FI" sz="1800" dirty="0"/>
          </a:p>
          <a:p>
            <a:pPr lvl="1" algn="just">
              <a:lnSpc>
                <a:spcPct val="150000"/>
              </a:lnSpc>
            </a:pPr>
            <a:r>
              <a:rPr lang="fi-FI" sz="1800" dirty="0" err="1"/>
              <a:t>Failed</a:t>
            </a:r>
            <a:r>
              <a:rPr lang="fi-FI" sz="1800" dirty="0"/>
              <a:t> </a:t>
            </a:r>
            <a:r>
              <a:rPr lang="fi-FI" sz="1800" dirty="0" err="1"/>
              <a:t>technology</a:t>
            </a:r>
            <a:r>
              <a:rPr lang="fi-FI" sz="1800" dirty="0"/>
              <a:t> </a:t>
            </a:r>
            <a:r>
              <a:rPr lang="fi-FI" sz="1800" dirty="0" err="1"/>
              <a:t>commercialization</a:t>
            </a:r>
            <a:r>
              <a:rPr lang="fi-FI" sz="1800" dirty="0"/>
              <a:t> (</a:t>
            </a:r>
            <a:r>
              <a:rPr lang="fi-FI" sz="1800" dirty="0" err="1"/>
              <a:t>Gbadegeshin</a:t>
            </a:r>
            <a:r>
              <a:rPr lang="fi-FI" sz="1800" dirty="0"/>
              <a:t> et al., 2022; </a:t>
            </a:r>
            <a:r>
              <a:rPr lang="fi-FI" sz="1800" dirty="0" err="1"/>
              <a:t>Markham</a:t>
            </a:r>
            <a:r>
              <a:rPr lang="fi-FI" sz="1800" dirty="0"/>
              <a:t>, 2002)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6D2F8C2-57C1-9946-A3E0-C65CA7A03E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45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1ABD5-13A8-E8F6-D522-FF50334A0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07E17-0F1D-572D-2CEB-410CD89E8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22328"/>
            <a:ext cx="10515600" cy="1325563"/>
          </a:xfrm>
        </p:spPr>
        <p:txBody>
          <a:bodyPr>
            <a:normAutofit/>
          </a:bodyPr>
          <a:lstStyle/>
          <a:p>
            <a:r>
              <a:rPr lang="fi-FI" sz="3200" dirty="0" err="1"/>
              <a:t>Reference</a:t>
            </a:r>
            <a:r>
              <a:rPr lang="fi-FI" sz="3200" dirty="0"/>
              <a:t> </a:t>
            </a:r>
            <a:r>
              <a:rPr lang="fi-FI" sz="3200" dirty="0" err="1"/>
              <a:t>mode</a:t>
            </a:r>
            <a:r>
              <a:rPr lang="fi-FI" sz="3200" dirty="0"/>
              <a:t> of </a:t>
            </a:r>
            <a:r>
              <a:rPr lang="fi-FI" sz="3200" dirty="0" err="1"/>
              <a:t>behavior</a:t>
            </a:r>
            <a:r>
              <a:rPr lang="fi-FI" sz="3200" dirty="0"/>
              <a:t>. </a:t>
            </a:r>
            <a:r>
              <a:rPr lang="fi-FI" sz="3200" i="1" dirty="0" err="1"/>
              <a:t>Puzzling</a:t>
            </a:r>
            <a:r>
              <a:rPr lang="fi-FI" sz="3200" i="1" dirty="0"/>
              <a:t>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36C1AE-59A1-BA93-34B8-B14410BB0B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6636"/>
          <a:stretch>
            <a:fillRect/>
          </a:stretch>
        </p:blipFill>
        <p:spPr>
          <a:xfrm>
            <a:off x="2628011" y="1547891"/>
            <a:ext cx="6935975" cy="4565117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C30FC079-7708-057F-C7F2-4F6880DBA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778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7C248-4A13-DC97-87FD-4B1CC2D1DA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7715E-2C5A-2C77-1BD1-084CEE04D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Problem</a:t>
            </a:r>
            <a:r>
              <a:rPr lang="fi-FI" sz="3200" dirty="0"/>
              <a:t> </a:t>
            </a:r>
            <a:r>
              <a:rPr lang="fi-FI" sz="3200" dirty="0" err="1"/>
              <a:t>Articulation</a:t>
            </a:r>
            <a:r>
              <a:rPr lang="fi-FI" sz="3200" dirty="0"/>
              <a:t> and </a:t>
            </a:r>
            <a:r>
              <a:rPr lang="fi-FI" sz="3200" dirty="0" err="1"/>
              <a:t>Boundary</a:t>
            </a:r>
            <a:r>
              <a:rPr lang="fi-FI" sz="3200" dirty="0"/>
              <a:t> </a:t>
            </a:r>
            <a:r>
              <a:rPr lang="fi-FI" sz="3200" dirty="0" err="1"/>
              <a:t>Selection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DF05E-7569-FA96-E03C-2F325F3D2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fi-FI" sz="2000" dirty="0" err="1"/>
              <a:t>Funding</a:t>
            </a:r>
            <a:r>
              <a:rPr lang="fi-FI" sz="2000" dirty="0"/>
              <a:t> </a:t>
            </a:r>
            <a:r>
              <a:rPr lang="fi-FI" sz="2000" dirty="0" err="1"/>
              <a:t>gap</a:t>
            </a:r>
            <a:r>
              <a:rPr lang="fi-FI" sz="2000" dirty="0"/>
              <a:t> </a:t>
            </a:r>
            <a:r>
              <a:rPr lang="fi-FI" sz="2000" dirty="0" err="1"/>
              <a:t>can</a:t>
            </a:r>
            <a:r>
              <a:rPr lang="fi-FI" sz="2000" dirty="0"/>
              <a:t> </a:t>
            </a:r>
            <a:r>
              <a:rPr lang="fi-FI" sz="2000" dirty="0" err="1"/>
              <a:t>occur</a:t>
            </a:r>
            <a:r>
              <a:rPr lang="fi-FI" sz="2000" dirty="0"/>
              <a:t> for </a:t>
            </a:r>
            <a:r>
              <a:rPr lang="fi-FI" sz="2000" dirty="0" err="1"/>
              <a:t>many</a:t>
            </a:r>
            <a:r>
              <a:rPr lang="fi-FI" sz="2000" dirty="0"/>
              <a:t> </a:t>
            </a:r>
            <a:r>
              <a:rPr lang="fi-FI" sz="2000" dirty="0" err="1"/>
              <a:t>reasons</a:t>
            </a:r>
            <a:endParaRPr lang="fi-FI" sz="2000" dirty="0"/>
          </a:p>
          <a:p>
            <a:pPr algn="just">
              <a:lnSpc>
                <a:spcPct val="100000"/>
              </a:lnSpc>
            </a:pPr>
            <a:r>
              <a:rPr lang="fi-FI" sz="2000" dirty="0" err="1"/>
              <a:t>Scientific</a:t>
            </a:r>
            <a:r>
              <a:rPr lang="fi-FI" sz="2000" dirty="0"/>
              <a:t> </a:t>
            </a:r>
            <a:r>
              <a:rPr lang="fi-FI" sz="2000" dirty="0" err="1"/>
              <a:t>founders</a:t>
            </a:r>
            <a:r>
              <a:rPr lang="fi-FI" sz="2000" dirty="0"/>
              <a:t> </a:t>
            </a:r>
            <a:r>
              <a:rPr lang="fi-FI" sz="2000" dirty="0" err="1"/>
              <a:t>over-emphasize</a:t>
            </a:r>
            <a:r>
              <a:rPr lang="fi-FI" sz="2000" dirty="0"/>
              <a:t> </a:t>
            </a:r>
            <a:r>
              <a:rPr lang="fi-FI" sz="2000" dirty="0" err="1"/>
              <a:t>technology</a:t>
            </a:r>
            <a:r>
              <a:rPr lang="fi-FI" sz="2000" dirty="0"/>
              <a:t> </a:t>
            </a:r>
            <a:r>
              <a:rPr lang="fi-FI" sz="2000" dirty="0" err="1"/>
              <a:t>development</a:t>
            </a:r>
            <a:r>
              <a:rPr lang="fi-FI" sz="2000" dirty="0"/>
              <a:t> and </a:t>
            </a:r>
            <a:r>
              <a:rPr lang="fi-FI" sz="2000" dirty="0" err="1"/>
              <a:t>thus</a:t>
            </a:r>
            <a:r>
              <a:rPr lang="fi-FI" sz="2000" dirty="0"/>
              <a:t>, </a:t>
            </a:r>
            <a:r>
              <a:rPr lang="fi-FI" sz="2000" dirty="0" err="1"/>
              <a:t>failure</a:t>
            </a:r>
            <a:r>
              <a:rPr lang="fi-FI" sz="2000" dirty="0"/>
              <a:t> to </a:t>
            </a:r>
            <a:r>
              <a:rPr lang="fi-FI" sz="2000" dirty="0" err="1"/>
              <a:t>account</a:t>
            </a:r>
            <a:r>
              <a:rPr lang="fi-FI" sz="2000" dirty="0"/>
              <a:t> for </a:t>
            </a:r>
            <a:r>
              <a:rPr lang="fi-FI" sz="2000" dirty="0" err="1"/>
              <a:t>other</a:t>
            </a:r>
            <a:r>
              <a:rPr lang="fi-FI" sz="2000" dirty="0"/>
              <a:t> </a:t>
            </a:r>
            <a:r>
              <a:rPr lang="fi-FI" sz="2000" dirty="0" err="1"/>
              <a:t>factors</a:t>
            </a:r>
            <a:r>
              <a:rPr lang="fi-FI" sz="2000" dirty="0"/>
              <a:t> </a:t>
            </a:r>
            <a:r>
              <a:rPr lang="fi-FI" sz="2000" dirty="0" err="1"/>
              <a:t>venture</a:t>
            </a:r>
            <a:r>
              <a:rPr lang="fi-FI" sz="2000" dirty="0"/>
              <a:t> capital </a:t>
            </a:r>
            <a:r>
              <a:rPr lang="fi-FI" sz="2000" dirty="0" err="1"/>
              <a:t>investors</a:t>
            </a:r>
            <a:r>
              <a:rPr lang="fi-FI" sz="2000" dirty="0"/>
              <a:t> </a:t>
            </a:r>
            <a:r>
              <a:rPr lang="fi-FI" sz="2000" dirty="0" err="1"/>
              <a:t>analyse</a:t>
            </a:r>
            <a:r>
              <a:rPr lang="fi-FI" sz="2000" dirty="0"/>
              <a:t>, </a:t>
            </a:r>
            <a:r>
              <a:rPr lang="fi-FI" sz="2000" dirty="0" err="1"/>
              <a:t>such</a:t>
            </a:r>
            <a:r>
              <a:rPr lang="fi-FI" sz="2000" dirty="0"/>
              <a:t> as market </a:t>
            </a:r>
            <a:r>
              <a:rPr lang="fi-FI" sz="2000" dirty="0" err="1"/>
              <a:t>traction</a:t>
            </a:r>
            <a:r>
              <a:rPr lang="fi-FI" sz="2000" dirty="0"/>
              <a:t> and market </a:t>
            </a:r>
            <a:r>
              <a:rPr lang="fi-FI" sz="2000" dirty="0" err="1"/>
              <a:t>creation</a:t>
            </a:r>
            <a:r>
              <a:rPr lang="fi-FI" sz="2000" dirty="0"/>
              <a:t>.</a:t>
            </a:r>
          </a:p>
          <a:p>
            <a:pPr marL="0" indent="0" algn="just">
              <a:buNone/>
            </a:pPr>
            <a:endParaRPr lang="fi-FI" sz="2000" dirty="0"/>
          </a:p>
          <a:p>
            <a:pPr marL="0" indent="0" algn="just">
              <a:buNone/>
            </a:pPr>
            <a:endParaRPr lang="fi-FI" sz="2000" dirty="0"/>
          </a:p>
          <a:p>
            <a:pPr marL="0" indent="0" algn="just">
              <a:buNone/>
            </a:pPr>
            <a:r>
              <a:rPr lang="fi-FI" sz="2400" dirty="0"/>
              <a:t>…</a:t>
            </a:r>
            <a:r>
              <a:rPr lang="fi-FI" sz="2400" dirty="0" err="1"/>
              <a:t>firm’s</a:t>
            </a:r>
            <a:r>
              <a:rPr lang="fi-FI" sz="2400" dirty="0"/>
              <a:t> </a:t>
            </a:r>
            <a:r>
              <a:rPr lang="fi-FI" sz="2400" dirty="0" err="1"/>
              <a:t>inability</a:t>
            </a:r>
            <a:r>
              <a:rPr lang="fi-FI" sz="2400" dirty="0"/>
              <a:t> to </a:t>
            </a:r>
            <a:r>
              <a:rPr lang="fi-FI" sz="2400" b="1" i="1" dirty="0" err="1"/>
              <a:t>shift</a:t>
            </a:r>
            <a:r>
              <a:rPr lang="fi-FI" sz="2400" dirty="0"/>
              <a:t> </a:t>
            </a:r>
            <a:r>
              <a:rPr lang="fi-FI" sz="2400" dirty="0" err="1"/>
              <a:t>focus</a:t>
            </a:r>
            <a:r>
              <a:rPr lang="fi-FI" sz="2400" dirty="0"/>
              <a:t> </a:t>
            </a:r>
            <a:r>
              <a:rPr lang="fi-FI" sz="2400" dirty="0" err="1"/>
              <a:t>from</a:t>
            </a:r>
            <a:r>
              <a:rPr lang="fi-FI" sz="2400" dirty="0"/>
              <a:t> </a:t>
            </a:r>
            <a:r>
              <a:rPr lang="fi-FI" sz="2400" dirty="0" err="1"/>
              <a:t>technology</a:t>
            </a:r>
            <a:r>
              <a:rPr lang="fi-FI" sz="2400" dirty="0"/>
              <a:t> </a:t>
            </a:r>
            <a:r>
              <a:rPr lang="fi-FI" sz="2400" dirty="0" err="1"/>
              <a:t>development</a:t>
            </a:r>
            <a:r>
              <a:rPr lang="fi-FI" sz="2400" dirty="0"/>
              <a:t> to business </a:t>
            </a:r>
            <a:r>
              <a:rPr lang="fi-FI" sz="2400" dirty="0" err="1"/>
              <a:t>development</a:t>
            </a:r>
            <a:r>
              <a:rPr lang="fi-FI" sz="2400" dirty="0"/>
              <a:t> at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approporiate</a:t>
            </a:r>
            <a:r>
              <a:rPr lang="fi-FI" sz="2400" dirty="0"/>
              <a:t> </a:t>
            </a:r>
            <a:r>
              <a:rPr lang="fi-FI" sz="2400" dirty="0" err="1"/>
              <a:t>timing</a:t>
            </a:r>
            <a:r>
              <a:rPr lang="fi-FI" sz="2400" dirty="0"/>
              <a:t> and to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sufficient</a:t>
            </a:r>
            <a:r>
              <a:rPr lang="fi-FI" sz="2400" dirty="0"/>
              <a:t> </a:t>
            </a:r>
            <a:r>
              <a:rPr lang="fi-FI" sz="2400" dirty="0" err="1"/>
              <a:t>degree</a:t>
            </a:r>
            <a:r>
              <a:rPr lang="fi-FI" sz="2400" dirty="0"/>
              <a:t>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C52E6B54-9E4D-A623-65AA-4C1BC8AE7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776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DCB13D-336C-CE98-F800-F622108A6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B7E3E-BABD-9658-818A-116D98CB4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Methodology</a:t>
            </a:r>
            <a:r>
              <a:rPr lang="fi-FI" sz="3200" dirty="0"/>
              <a:t> (SD </a:t>
            </a:r>
            <a:r>
              <a:rPr lang="fi-FI" sz="3200" dirty="0" err="1"/>
              <a:t>Fit</a:t>
            </a:r>
            <a:r>
              <a:rPr lang="fi-FI" sz="3200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13843-BA98-AED8-93FE-F4FD53ACC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algn="just"/>
            <a:r>
              <a:rPr lang="fi-FI" sz="2000" dirty="0" err="1"/>
              <a:t>Continuous</a:t>
            </a:r>
            <a:r>
              <a:rPr lang="fi-FI" sz="2000" dirty="0"/>
              <a:t> </a:t>
            </a:r>
            <a:r>
              <a:rPr lang="fi-FI" sz="2000" dirty="0" err="1"/>
              <a:t>change</a:t>
            </a:r>
            <a:r>
              <a:rPr lang="fi-FI" sz="2000" dirty="0"/>
              <a:t>, </a:t>
            </a:r>
            <a:r>
              <a:rPr lang="fi-FI" sz="2000" dirty="0" err="1"/>
              <a:t>high</a:t>
            </a:r>
            <a:r>
              <a:rPr lang="fi-FI" sz="2000" dirty="0"/>
              <a:t> </a:t>
            </a:r>
            <a:r>
              <a:rPr lang="fi-FI" sz="2000" dirty="0" err="1"/>
              <a:t>uncertainty</a:t>
            </a:r>
            <a:r>
              <a:rPr lang="fi-FI" sz="2000" dirty="0"/>
              <a:t> and </a:t>
            </a:r>
            <a:r>
              <a:rPr lang="fi-FI" sz="2000" dirty="0" err="1"/>
              <a:t>delays</a:t>
            </a:r>
            <a:r>
              <a:rPr lang="fi-FI" sz="2000" dirty="0"/>
              <a:t>. </a:t>
            </a:r>
          </a:p>
          <a:p>
            <a:pPr algn="just"/>
            <a:r>
              <a:rPr lang="fi-FI" sz="2000" dirty="0" err="1"/>
              <a:t>Feedbacks</a:t>
            </a:r>
            <a:r>
              <a:rPr lang="fi-FI" sz="2000" dirty="0"/>
              <a:t> </a:t>
            </a:r>
            <a:r>
              <a:rPr lang="fi-FI" sz="2000" dirty="0" err="1"/>
              <a:t>between</a:t>
            </a:r>
            <a:r>
              <a:rPr lang="fi-FI" sz="2000" dirty="0"/>
              <a:t> </a:t>
            </a:r>
            <a:r>
              <a:rPr lang="fi-FI" sz="2000" dirty="0" err="1"/>
              <a:t>knowledge</a:t>
            </a:r>
            <a:r>
              <a:rPr lang="fi-FI" sz="2000" dirty="0"/>
              <a:t> </a:t>
            </a:r>
            <a:r>
              <a:rPr lang="fi-FI" sz="2000" dirty="0" err="1"/>
              <a:t>generation</a:t>
            </a:r>
            <a:r>
              <a:rPr lang="fi-FI" sz="2000" dirty="0"/>
              <a:t>, </a:t>
            </a:r>
            <a:r>
              <a:rPr lang="fi-FI" sz="2000" dirty="0" err="1"/>
              <a:t>knowledge</a:t>
            </a:r>
            <a:r>
              <a:rPr lang="fi-FI" sz="2000" dirty="0"/>
              <a:t> </a:t>
            </a:r>
            <a:r>
              <a:rPr lang="fi-FI" sz="2000" dirty="0" err="1"/>
              <a:t>translation</a:t>
            </a:r>
            <a:r>
              <a:rPr lang="fi-FI" sz="2000" dirty="0"/>
              <a:t> and </a:t>
            </a:r>
            <a:r>
              <a:rPr lang="fi-FI" sz="2000" dirty="0" err="1"/>
              <a:t>application</a:t>
            </a:r>
            <a:r>
              <a:rPr lang="fi-FI" sz="2000" dirty="0"/>
              <a:t>, and </a:t>
            </a:r>
            <a:r>
              <a:rPr lang="fi-FI" sz="2000" dirty="0" err="1"/>
              <a:t>knowledge</a:t>
            </a:r>
            <a:r>
              <a:rPr lang="fi-FI" sz="2000" dirty="0"/>
              <a:t> </a:t>
            </a:r>
            <a:r>
              <a:rPr lang="fi-FI" sz="2000" dirty="0" err="1"/>
              <a:t>use</a:t>
            </a:r>
            <a:r>
              <a:rPr lang="fi-FI" sz="2000" dirty="0"/>
              <a:t> (Blanco et al., 2022).</a:t>
            </a:r>
          </a:p>
          <a:p>
            <a:pPr algn="just"/>
            <a:r>
              <a:rPr lang="fi-FI" sz="2000" dirty="0" err="1"/>
              <a:t>Scientific</a:t>
            </a:r>
            <a:r>
              <a:rPr lang="fi-FI" sz="2000" dirty="0"/>
              <a:t> and/</a:t>
            </a:r>
            <a:r>
              <a:rPr lang="fi-FI" sz="2000" dirty="0" err="1"/>
              <a:t>or</a:t>
            </a:r>
            <a:r>
              <a:rPr lang="fi-FI" sz="2000" dirty="0"/>
              <a:t> </a:t>
            </a:r>
            <a:r>
              <a:rPr lang="fi-FI" sz="2000" dirty="0" err="1"/>
              <a:t>technological</a:t>
            </a:r>
            <a:r>
              <a:rPr lang="fi-FI" sz="2000" dirty="0"/>
              <a:t> </a:t>
            </a:r>
            <a:r>
              <a:rPr lang="fi-FI" sz="2000" dirty="0" err="1"/>
              <a:t>complexity</a:t>
            </a:r>
            <a:r>
              <a:rPr lang="fi-FI" sz="2000" dirty="0"/>
              <a:t>, capital-</a:t>
            </a:r>
            <a:r>
              <a:rPr lang="fi-FI" sz="2000" dirty="0" err="1"/>
              <a:t>intensive</a:t>
            </a:r>
            <a:r>
              <a:rPr lang="fi-FI" sz="2000" dirty="0"/>
              <a:t>, </a:t>
            </a:r>
            <a:r>
              <a:rPr lang="fi-FI" sz="2000" dirty="0" err="1"/>
              <a:t>lengthy</a:t>
            </a:r>
            <a:r>
              <a:rPr lang="fi-FI" sz="2000" dirty="0"/>
              <a:t> </a:t>
            </a:r>
            <a:r>
              <a:rPr lang="fi-FI" sz="2000" dirty="0" err="1"/>
              <a:t>time</a:t>
            </a:r>
            <a:r>
              <a:rPr lang="fi-FI" sz="2000" dirty="0"/>
              <a:t> to market, </a:t>
            </a:r>
            <a:r>
              <a:rPr lang="fi-FI" sz="2000" dirty="0" err="1"/>
              <a:t>need</a:t>
            </a:r>
            <a:r>
              <a:rPr lang="fi-FI" sz="2000" dirty="0"/>
              <a:t> to </a:t>
            </a:r>
            <a:r>
              <a:rPr lang="fi-FI" sz="2000" dirty="0" err="1"/>
              <a:t>consistently</a:t>
            </a:r>
            <a:r>
              <a:rPr lang="fi-FI" sz="2000" dirty="0"/>
              <a:t> </a:t>
            </a:r>
            <a:r>
              <a:rPr lang="fi-FI" sz="2000" dirty="0" err="1"/>
              <a:t>raise</a:t>
            </a:r>
            <a:r>
              <a:rPr lang="fi-FI" sz="2000" dirty="0"/>
              <a:t> </a:t>
            </a:r>
            <a:r>
              <a:rPr lang="fi-FI" sz="2000" dirty="0" err="1"/>
              <a:t>funding</a:t>
            </a:r>
            <a:r>
              <a:rPr lang="fi-FI" sz="2000" dirty="0"/>
              <a:t> (</a:t>
            </a:r>
            <a:r>
              <a:rPr lang="fi-FI" sz="2000" dirty="0" err="1"/>
              <a:t>Bessemer</a:t>
            </a:r>
            <a:r>
              <a:rPr lang="fi-FI" sz="2000" dirty="0"/>
              <a:t> </a:t>
            </a:r>
            <a:r>
              <a:rPr lang="fi-FI" sz="2000" dirty="0" err="1"/>
              <a:t>Venture</a:t>
            </a:r>
            <a:r>
              <a:rPr lang="fi-FI" sz="2000" dirty="0"/>
              <a:t> Partners, 2023)</a:t>
            </a:r>
          </a:p>
          <a:p>
            <a:pPr algn="just"/>
            <a:endParaRPr lang="fi-FI" sz="2000" dirty="0"/>
          </a:p>
          <a:p>
            <a:pPr algn="just"/>
            <a:r>
              <a:rPr lang="fi-FI" sz="2000" dirty="0"/>
              <a:t>SD </a:t>
            </a:r>
            <a:r>
              <a:rPr lang="fi-FI" sz="2000" dirty="0" err="1"/>
              <a:t>enables</a:t>
            </a:r>
            <a:r>
              <a:rPr lang="fi-FI" sz="2000" dirty="0"/>
              <a:t>:</a:t>
            </a:r>
          </a:p>
          <a:p>
            <a:pPr lvl="1" algn="just"/>
            <a:r>
              <a:rPr lang="fi-FI" sz="2000" dirty="0" err="1"/>
              <a:t>aggregation</a:t>
            </a:r>
            <a:r>
              <a:rPr lang="fi-FI" sz="2000" dirty="0"/>
              <a:t> of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 at </a:t>
            </a:r>
            <a:r>
              <a:rPr lang="fi-FI" sz="2000" dirty="0" err="1"/>
              <a:t>firm</a:t>
            </a:r>
            <a:r>
              <a:rPr lang="fi-FI" sz="2000" dirty="0"/>
              <a:t> </a:t>
            </a:r>
            <a:r>
              <a:rPr lang="fi-FI" sz="2000" dirty="0" err="1"/>
              <a:t>level</a:t>
            </a:r>
            <a:endParaRPr lang="fi-FI" sz="2000" dirty="0"/>
          </a:p>
          <a:p>
            <a:pPr lvl="1" algn="just"/>
            <a:r>
              <a:rPr lang="fi-FI" sz="2000" dirty="0" err="1"/>
              <a:t>capture</a:t>
            </a:r>
            <a:r>
              <a:rPr lang="fi-FI" sz="2000" dirty="0"/>
              <a:t> </a:t>
            </a:r>
            <a:r>
              <a:rPr lang="fi-FI" sz="2000" dirty="0" err="1"/>
              <a:t>underlying</a:t>
            </a:r>
            <a:r>
              <a:rPr lang="fi-FI" sz="2000" dirty="0"/>
              <a:t> feedback </a:t>
            </a:r>
            <a:r>
              <a:rPr lang="fi-FI" sz="2000" dirty="0" err="1"/>
              <a:t>mechanisms</a:t>
            </a:r>
            <a:r>
              <a:rPr lang="fi-FI" sz="2000" dirty="0"/>
              <a:t> </a:t>
            </a:r>
            <a:r>
              <a:rPr lang="fi-FI" sz="2000" dirty="0" err="1"/>
              <a:t>causing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problem</a:t>
            </a:r>
            <a:r>
              <a:rPr lang="fi-FI" sz="2000" dirty="0"/>
              <a:t> and </a:t>
            </a:r>
            <a:r>
              <a:rPr lang="fi-FI" sz="2000" dirty="0" err="1"/>
              <a:t>how</a:t>
            </a:r>
            <a:r>
              <a:rPr lang="fi-FI" sz="2000" dirty="0"/>
              <a:t> </a:t>
            </a:r>
            <a:r>
              <a:rPr lang="fi-FI" sz="2000" dirty="0" err="1"/>
              <a:t>components</a:t>
            </a:r>
            <a:r>
              <a:rPr lang="fi-FI" sz="2000" dirty="0"/>
              <a:t> </a:t>
            </a:r>
            <a:r>
              <a:rPr lang="fi-FI" sz="2000" dirty="0" err="1"/>
              <a:t>interact</a:t>
            </a:r>
            <a:r>
              <a:rPr lang="fi-FI" sz="2000" dirty="0"/>
              <a:t> </a:t>
            </a:r>
            <a:r>
              <a:rPr lang="fi-FI" sz="2000" dirty="0" err="1"/>
              <a:t>over</a:t>
            </a:r>
            <a:r>
              <a:rPr lang="fi-FI" sz="2000" dirty="0"/>
              <a:t> </a:t>
            </a:r>
            <a:r>
              <a:rPr lang="fi-FI" sz="2000" dirty="0" err="1"/>
              <a:t>time</a:t>
            </a:r>
            <a:endParaRPr lang="fi-FI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3F34946-035D-725F-C45A-05897860B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944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1671A9-C9F6-2527-D191-A771B992A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5BAC4-066C-E9F8-6404-990B86348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200" dirty="0" err="1"/>
              <a:t>Developing</a:t>
            </a:r>
            <a:r>
              <a:rPr lang="fi-FI" sz="3200" dirty="0"/>
              <a:t> </a:t>
            </a:r>
            <a:r>
              <a:rPr lang="fi-FI" sz="3200" dirty="0" err="1"/>
              <a:t>Model</a:t>
            </a:r>
            <a:r>
              <a:rPr lang="fi-FI" sz="3200" dirty="0"/>
              <a:t> </a:t>
            </a:r>
            <a:r>
              <a:rPr lang="fi-FI" sz="3200" dirty="0" err="1"/>
              <a:t>Structure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F772E-C8CE-1DF8-4D6F-CC1413274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1963"/>
            <a:ext cx="10515600" cy="4295000"/>
          </a:xfrm>
        </p:spPr>
        <p:txBody>
          <a:bodyPr/>
          <a:lstStyle/>
          <a:p>
            <a:pPr marL="0" indent="0" algn="just">
              <a:buNone/>
            </a:pPr>
            <a:r>
              <a:rPr lang="fi-FI" sz="2000" dirty="0" err="1"/>
              <a:t>Step</a:t>
            </a:r>
            <a:r>
              <a:rPr lang="fi-FI" sz="2000" dirty="0"/>
              <a:t> 1. </a:t>
            </a:r>
            <a:r>
              <a:rPr lang="fi-FI" sz="2000" dirty="0" err="1"/>
              <a:t>Dynamic</a:t>
            </a:r>
            <a:r>
              <a:rPr lang="fi-FI" sz="2000" dirty="0"/>
              <a:t> </a:t>
            </a:r>
            <a:r>
              <a:rPr lang="fi-FI" sz="2000" dirty="0" err="1"/>
              <a:t>struture</a:t>
            </a:r>
            <a:r>
              <a:rPr lang="fi-FI" sz="2000" dirty="0"/>
              <a:t> of </a:t>
            </a:r>
            <a:r>
              <a:rPr lang="fi-FI" sz="2000" dirty="0" err="1"/>
              <a:t>commercialization</a:t>
            </a:r>
            <a:r>
              <a:rPr lang="fi-FI" sz="2000" dirty="0"/>
              <a:t> </a:t>
            </a:r>
            <a:r>
              <a:rPr lang="fi-FI" sz="2000" dirty="0" err="1"/>
              <a:t>process</a:t>
            </a:r>
            <a:r>
              <a:rPr lang="fi-FI" sz="2000" dirty="0"/>
              <a:t> for a </a:t>
            </a:r>
            <a:r>
              <a:rPr lang="fi-FI" sz="2000" dirty="0" err="1"/>
              <a:t>generic</a:t>
            </a:r>
            <a:r>
              <a:rPr lang="fi-FI" sz="2000" dirty="0"/>
              <a:t> </a:t>
            </a:r>
            <a:r>
              <a:rPr lang="fi-FI" sz="2000" dirty="0" err="1"/>
              <a:t>deep</a:t>
            </a:r>
            <a:r>
              <a:rPr lang="fi-FI" sz="2000" dirty="0"/>
              <a:t> </a:t>
            </a:r>
            <a:r>
              <a:rPr lang="fi-FI" sz="2000" dirty="0" err="1"/>
              <a:t>tech</a:t>
            </a:r>
            <a:r>
              <a:rPr lang="fi-FI" sz="2000" dirty="0"/>
              <a:t> </a:t>
            </a:r>
            <a:r>
              <a:rPr lang="fi-FI" sz="2000" dirty="0" err="1"/>
              <a:t>company</a:t>
            </a:r>
            <a:r>
              <a:rPr lang="fi-FI" sz="2000" dirty="0"/>
              <a:t>.</a:t>
            </a:r>
          </a:p>
          <a:p>
            <a:pPr marL="0" indent="0" algn="just">
              <a:buNone/>
            </a:pPr>
            <a:endParaRPr lang="fi-FI" sz="2000" dirty="0"/>
          </a:p>
          <a:p>
            <a:pPr marL="0" indent="0" algn="just">
              <a:buNone/>
            </a:pPr>
            <a:r>
              <a:rPr lang="fi-FI" sz="2000" dirty="0" err="1"/>
              <a:t>Step</a:t>
            </a:r>
            <a:r>
              <a:rPr lang="fi-FI" sz="2000" dirty="0"/>
              <a:t> 2. </a:t>
            </a:r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calibrated</a:t>
            </a:r>
            <a:r>
              <a:rPr lang="fi-FI" sz="2000" dirty="0"/>
              <a:t> to </a:t>
            </a:r>
            <a:r>
              <a:rPr lang="fi-FI" sz="2000" dirty="0" err="1"/>
              <a:t>biomaterials</a:t>
            </a:r>
            <a:r>
              <a:rPr lang="fi-FI" sz="2000" dirty="0"/>
              <a:t> </a:t>
            </a:r>
            <a:r>
              <a:rPr lang="fi-FI" sz="2000" dirty="0" err="1"/>
              <a:t>sector</a:t>
            </a:r>
            <a:r>
              <a:rPr lang="fi-FI" sz="2000" dirty="0"/>
              <a:t> at TRL </a:t>
            </a:r>
            <a:r>
              <a:rPr lang="fi-FI" sz="2000" dirty="0" err="1"/>
              <a:t>stage</a:t>
            </a:r>
            <a:r>
              <a:rPr lang="fi-FI" sz="2000" dirty="0"/>
              <a:t> 3</a:t>
            </a:r>
          </a:p>
          <a:p>
            <a:pPr lvl="1" algn="just"/>
            <a:r>
              <a:rPr lang="fi-FI" sz="2000" dirty="0" err="1"/>
              <a:t>Familiarity</a:t>
            </a:r>
            <a:r>
              <a:rPr lang="fi-FI" sz="2000" dirty="0"/>
              <a:t> </a:t>
            </a:r>
            <a:r>
              <a:rPr lang="fi-FI" sz="2000" dirty="0" err="1"/>
              <a:t>with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sector</a:t>
            </a:r>
            <a:endParaRPr lang="fi-FI" sz="2000" dirty="0"/>
          </a:p>
          <a:p>
            <a:pPr lvl="1" algn="just"/>
            <a:r>
              <a:rPr lang="fi-FI" sz="2000" dirty="0"/>
              <a:t>Access to </a:t>
            </a:r>
            <a:r>
              <a:rPr lang="fi-FI" sz="2000" dirty="0" err="1"/>
              <a:t>information</a:t>
            </a:r>
            <a:r>
              <a:rPr lang="fi-FI" sz="2000" dirty="0"/>
              <a:t> (</a:t>
            </a:r>
            <a:r>
              <a:rPr lang="fi-FI" sz="2000" dirty="0" err="1"/>
              <a:t>Woamy</a:t>
            </a:r>
            <a:r>
              <a:rPr lang="fi-FI" sz="2000" dirty="0"/>
              <a:t> Oy </a:t>
            </a:r>
            <a:r>
              <a:rPr lang="fi-FI" sz="2000" dirty="0" err="1"/>
              <a:t>founders</a:t>
            </a:r>
            <a:r>
              <a:rPr lang="fi-FI" sz="2000" dirty="0"/>
              <a:t>) on </a:t>
            </a:r>
            <a:r>
              <a:rPr lang="fi-FI" sz="2000" dirty="0" err="1"/>
              <a:t>parameter</a:t>
            </a:r>
            <a:r>
              <a:rPr lang="fi-FI" sz="2000" dirty="0"/>
              <a:t> </a:t>
            </a:r>
            <a:r>
              <a:rPr lang="fi-FI" sz="2000" dirty="0" err="1"/>
              <a:t>values</a:t>
            </a:r>
            <a:r>
              <a:rPr lang="fi-FI" sz="2000" dirty="0"/>
              <a:t> and </a:t>
            </a:r>
            <a:r>
              <a:rPr lang="fi-FI" sz="2000" dirty="0" err="1"/>
              <a:t>qualitative</a:t>
            </a:r>
            <a:r>
              <a:rPr lang="fi-FI" sz="2000" dirty="0"/>
              <a:t> </a:t>
            </a:r>
            <a:r>
              <a:rPr lang="fi-FI" sz="2000" dirty="0" err="1"/>
              <a:t>risk</a:t>
            </a:r>
            <a:r>
              <a:rPr lang="fi-FI" sz="2000" dirty="0"/>
              <a:t> </a:t>
            </a:r>
            <a:r>
              <a:rPr lang="fi-FI" sz="2000" dirty="0" err="1"/>
              <a:t>assessments</a:t>
            </a:r>
            <a:endParaRPr lang="fi-FI" sz="2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7D0E5F9-70A9-1E0C-328F-EDC1D15E4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428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29F71-CB8A-0459-4B81-1D2B78432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C29AE-23B8-3AF7-0B9A-4569A7A36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9908"/>
          </a:xfrm>
        </p:spPr>
        <p:txBody>
          <a:bodyPr>
            <a:normAutofit/>
          </a:bodyPr>
          <a:lstStyle/>
          <a:p>
            <a:r>
              <a:rPr lang="fi-FI" sz="3200" dirty="0" err="1"/>
              <a:t>Dynamic</a:t>
            </a:r>
            <a:r>
              <a:rPr lang="fi-FI" sz="3200" dirty="0"/>
              <a:t> </a:t>
            </a:r>
            <a:r>
              <a:rPr lang="fi-FI" sz="3200" dirty="0" err="1"/>
              <a:t>Hypothesis</a:t>
            </a:r>
            <a:r>
              <a:rPr lang="fi-FI" sz="3200" dirty="0"/>
              <a:t> – </a:t>
            </a:r>
            <a:r>
              <a:rPr lang="fi-FI" sz="3200" dirty="0" err="1"/>
              <a:t>Simplified</a:t>
            </a:r>
            <a:r>
              <a:rPr lang="fi-FI" sz="3200" dirty="0"/>
              <a:t> SFD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D90B0D-79B8-07F7-8F82-ADF7A61A74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82400" y="1095734"/>
            <a:ext cx="9227199" cy="5460577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802E2DE5-9F8E-41A9-B4B6-9AFC404CF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76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273EC-14D7-5D83-9ED1-96D70785C3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244E6-1C7C-719E-2160-21B5390EB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901293" cy="1325563"/>
          </a:xfrm>
        </p:spPr>
        <p:txBody>
          <a:bodyPr>
            <a:normAutofit/>
          </a:bodyPr>
          <a:lstStyle/>
          <a:p>
            <a:r>
              <a:rPr lang="fi-FI" sz="3200" dirty="0" err="1"/>
              <a:t>Model</a:t>
            </a:r>
            <a:r>
              <a:rPr lang="fi-FI" sz="3200" dirty="0"/>
              <a:t> </a:t>
            </a:r>
            <a:r>
              <a:rPr lang="fi-FI" sz="3200" dirty="0" err="1"/>
              <a:t>Validation</a:t>
            </a:r>
            <a:endParaRPr lang="fi-FI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24A83-5436-677B-9484-AC76F6695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8167"/>
            <a:ext cx="5257800" cy="4358796"/>
          </a:xfrm>
        </p:spPr>
        <p:txBody>
          <a:bodyPr>
            <a:normAutofit/>
          </a:bodyPr>
          <a:lstStyle/>
          <a:p>
            <a:r>
              <a:rPr lang="fi-FI" sz="2000" dirty="0" err="1"/>
              <a:t>Budget</a:t>
            </a:r>
            <a:r>
              <a:rPr lang="fi-FI" sz="2000" dirty="0"/>
              <a:t> </a:t>
            </a:r>
            <a:r>
              <a:rPr lang="fi-FI" sz="2000" dirty="0" err="1"/>
              <a:t>allocation</a:t>
            </a:r>
            <a:r>
              <a:rPr lang="fi-FI" sz="2000" dirty="0"/>
              <a:t> </a:t>
            </a:r>
            <a:r>
              <a:rPr lang="fi-FI" sz="2000" dirty="0" err="1"/>
              <a:t>decisions</a:t>
            </a:r>
            <a:r>
              <a:rPr lang="fi-FI" sz="2000" dirty="0"/>
              <a:t> </a:t>
            </a:r>
            <a:r>
              <a:rPr lang="fi-FI" sz="2000" dirty="0" err="1"/>
              <a:t>validated</a:t>
            </a:r>
            <a:r>
              <a:rPr lang="fi-FI" sz="2000" dirty="0"/>
              <a:t> </a:t>
            </a:r>
            <a:r>
              <a:rPr lang="fi-FI" sz="2000" dirty="0" err="1"/>
              <a:t>through</a:t>
            </a:r>
            <a:r>
              <a:rPr lang="fi-FI" sz="2000" dirty="0"/>
              <a:t> </a:t>
            </a:r>
            <a:r>
              <a:rPr lang="fi-FI" sz="2000" dirty="0" err="1"/>
              <a:t>interviews</a:t>
            </a:r>
            <a:endParaRPr lang="fi-FI" sz="2000" dirty="0"/>
          </a:p>
          <a:p>
            <a:r>
              <a:rPr lang="fi-FI" sz="2000" dirty="0" err="1"/>
              <a:t>Model</a:t>
            </a:r>
            <a:r>
              <a:rPr lang="fi-FI" sz="2000" dirty="0"/>
              <a:t> </a:t>
            </a:r>
            <a:r>
              <a:rPr lang="fi-FI" sz="2000" dirty="0" err="1"/>
              <a:t>can</a:t>
            </a:r>
            <a:r>
              <a:rPr lang="fi-FI" sz="2000" dirty="0"/>
              <a:t> </a:t>
            </a:r>
            <a:r>
              <a:rPr lang="fi-FI" sz="2000" dirty="0" err="1"/>
              <a:t>recreate</a:t>
            </a:r>
            <a:r>
              <a:rPr lang="fi-FI" sz="2000" dirty="0"/>
              <a:t> </a:t>
            </a:r>
            <a:r>
              <a:rPr lang="fi-FI" sz="2000" dirty="0" err="1"/>
              <a:t>reference</a:t>
            </a:r>
            <a:r>
              <a:rPr lang="fi-FI" sz="2000" dirty="0"/>
              <a:t> </a:t>
            </a:r>
            <a:r>
              <a:rPr lang="fi-FI" sz="2000" dirty="0" err="1"/>
              <a:t>mode</a:t>
            </a:r>
            <a:r>
              <a:rPr lang="fi-FI" sz="2000" dirty="0"/>
              <a:t> of </a:t>
            </a:r>
            <a:r>
              <a:rPr lang="fi-FI" sz="2000" dirty="0" err="1"/>
              <a:t>behavior</a:t>
            </a:r>
            <a:r>
              <a:rPr lang="fi-FI" sz="2000" dirty="0"/>
              <a:t> for </a:t>
            </a:r>
            <a:r>
              <a:rPr lang="fi-FI" sz="2000" dirty="0" err="1"/>
              <a:t>both</a:t>
            </a:r>
            <a:r>
              <a:rPr lang="fi-FI" sz="2000" dirty="0"/>
              <a:t> </a:t>
            </a:r>
            <a:r>
              <a:rPr lang="fi-FI" sz="2000" dirty="0" err="1"/>
              <a:t>undesired</a:t>
            </a:r>
            <a:r>
              <a:rPr lang="fi-FI" sz="2000" dirty="0"/>
              <a:t> and </a:t>
            </a:r>
            <a:r>
              <a:rPr lang="fi-FI" sz="2000" dirty="0" err="1"/>
              <a:t>desired</a:t>
            </a:r>
            <a:r>
              <a:rPr lang="fi-FI" sz="2000" dirty="0"/>
              <a:t> </a:t>
            </a:r>
            <a:r>
              <a:rPr lang="fi-FI" sz="2000" dirty="0" err="1"/>
              <a:t>scenarios</a:t>
            </a:r>
            <a:endParaRPr lang="fi-FI" sz="2000" dirty="0"/>
          </a:p>
          <a:p>
            <a:r>
              <a:rPr lang="fi-FI" sz="2000" b="1" dirty="0"/>
              <a:t>Direct and </a:t>
            </a:r>
            <a:r>
              <a:rPr lang="fi-FI" sz="2000" b="1" dirty="0" err="1"/>
              <a:t>indirect</a:t>
            </a:r>
            <a:r>
              <a:rPr lang="fi-FI" sz="2000" b="1" dirty="0"/>
              <a:t> </a:t>
            </a:r>
            <a:r>
              <a:rPr lang="fi-FI" sz="2000" b="1" dirty="0" err="1"/>
              <a:t>structure</a:t>
            </a:r>
            <a:r>
              <a:rPr lang="fi-FI" sz="2000" b="1" dirty="0"/>
              <a:t> </a:t>
            </a:r>
            <a:r>
              <a:rPr lang="fi-FI" sz="2000" b="1" dirty="0" err="1"/>
              <a:t>tests</a:t>
            </a:r>
            <a:r>
              <a:rPr lang="fi-FI" sz="2000" b="1" dirty="0"/>
              <a:t> </a:t>
            </a:r>
            <a:r>
              <a:rPr lang="fi-FI" sz="2000" b="1" dirty="0" err="1"/>
              <a:t>following</a:t>
            </a:r>
            <a:r>
              <a:rPr lang="fi-FI" sz="2000" b="1" dirty="0"/>
              <a:t> </a:t>
            </a:r>
            <a:r>
              <a:rPr lang="fi-FI" sz="2000" b="1" dirty="0" err="1"/>
              <a:t>best</a:t>
            </a:r>
            <a:r>
              <a:rPr lang="fi-FI" sz="2000" b="1" dirty="0"/>
              <a:t> </a:t>
            </a:r>
            <a:r>
              <a:rPr lang="fi-FI" sz="2000" b="1" dirty="0" err="1"/>
              <a:t>practices</a:t>
            </a:r>
            <a:r>
              <a:rPr lang="fi-FI" sz="2000" b="1" dirty="0"/>
              <a:t> </a:t>
            </a:r>
            <a:r>
              <a:rPr lang="fi-FI" sz="2000" b="1" dirty="0" err="1"/>
              <a:t>outlined</a:t>
            </a:r>
            <a:r>
              <a:rPr lang="fi-FI" sz="2000" b="1" dirty="0"/>
              <a:t> </a:t>
            </a:r>
            <a:r>
              <a:rPr lang="fi-FI" sz="2000" b="1" dirty="0" err="1"/>
              <a:t>by</a:t>
            </a:r>
            <a:r>
              <a:rPr lang="fi-FI" sz="2000" b="1" dirty="0"/>
              <a:t> </a:t>
            </a:r>
            <a:r>
              <a:rPr lang="fi-FI" sz="2000" b="1" dirty="0" err="1"/>
              <a:t>Barlas</a:t>
            </a:r>
            <a:r>
              <a:rPr lang="fi-FI" sz="2000" b="1" dirty="0"/>
              <a:t> (1996).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3CEC143-6F31-D9B1-7F96-AEBCE8169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2335" y="5800306"/>
            <a:ext cx="976316" cy="87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45C252-5131-7E49-40A5-06A16E8B0E1E}"/>
              </a:ext>
            </a:extLst>
          </p:cNvPr>
          <p:cNvSpPr txBox="1">
            <a:spLocks/>
          </p:cNvSpPr>
          <p:nvPr/>
        </p:nvSpPr>
        <p:spPr>
          <a:xfrm>
            <a:off x="6248400" y="1818167"/>
            <a:ext cx="5257800" cy="30395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2000" dirty="0" err="1"/>
              <a:t>Superior</a:t>
            </a:r>
            <a:r>
              <a:rPr lang="fi-FI" sz="2000" dirty="0"/>
              <a:t> </a:t>
            </a:r>
            <a:r>
              <a:rPr lang="fi-FI" sz="2000" dirty="0" err="1"/>
              <a:t>technology</a:t>
            </a:r>
            <a:r>
              <a:rPr lang="fi-FI" sz="2000" dirty="0"/>
              <a:t> at a </a:t>
            </a:r>
            <a:r>
              <a:rPr lang="fi-FI" sz="2000" dirty="0" err="1"/>
              <a:t>competitive</a:t>
            </a:r>
            <a:r>
              <a:rPr lang="fi-FI" sz="2000" dirty="0"/>
              <a:t> </a:t>
            </a:r>
            <a:r>
              <a:rPr lang="fi-FI" sz="2000" dirty="0" err="1"/>
              <a:t>price</a:t>
            </a:r>
            <a:endParaRPr lang="fi-FI" sz="2000" dirty="0"/>
          </a:p>
          <a:p>
            <a:r>
              <a:rPr lang="fi-FI" sz="2000" dirty="0"/>
              <a:t>VC </a:t>
            </a:r>
            <a:r>
              <a:rPr lang="fi-FI" sz="2000" dirty="0" err="1"/>
              <a:t>decision</a:t>
            </a:r>
            <a:r>
              <a:rPr lang="fi-FI" sz="2000" dirty="0"/>
              <a:t> is </a:t>
            </a:r>
            <a:r>
              <a:rPr lang="fi-FI" sz="2000" dirty="0" err="1"/>
              <a:t>aggregated</a:t>
            </a:r>
            <a:r>
              <a:rPr lang="fi-FI" sz="2000" dirty="0"/>
              <a:t> to </a:t>
            </a:r>
            <a:r>
              <a:rPr lang="fi-FI" sz="2000" dirty="0" err="1"/>
              <a:t>simply</a:t>
            </a:r>
            <a:r>
              <a:rPr lang="fi-FI" sz="2000" dirty="0"/>
              <a:t> </a:t>
            </a:r>
            <a:r>
              <a:rPr lang="fi-FI" sz="2000" dirty="0" err="1"/>
              <a:t>tech</a:t>
            </a:r>
            <a:r>
              <a:rPr lang="fi-FI" sz="2000" dirty="0"/>
              <a:t> </a:t>
            </a:r>
            <a:r>
              <a:rPr lang="fi-FI" sz="2000" dirty="0" err="1"/>
              <a:t>risk</a:t>
            </a:r>
            <a:r>
              <a:rPr lang="fi-FI" sz="2000" dirty="0"/>
              <a:t> and business </a:t>
            </a:r>
            <a:r>
              <a:rPr lang="fi-FI" sz="2000" dirty="0" err="1"/>
              <a:t>risk</a:t>
            </a:r>
            <a:endParaRPr lang="fi-FI" sz="20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1BA11F7-E489-F89D-5CA8-36A061A737DA}"/>
              </a:ext>
            </a:extLst>
          </p:cNvPr>
          <p:cNvSpPr txBox="1">
            <a:spLocks/>
          </p:cNvSpPr>
          <p:nvPr/>
        </p:nvSpPr>
        <p:spPr>
          <a:xfrm>
            <a:off x="6248400" y="365124"/>
            <a:ext cx="49012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i-FI" sz="3200" dirty="0"/>
              <a:t>Key </a:t>
            </a:r>
            <a:r>
              <a:rPr lang="fi-FI" sz="3200" dirty="0" err="1"/>
              <a:t>Assumptions</a:t>
            </a:r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002439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3382</TotalTime>
  <Words>1949</Words>
  <Application>Microsoft Office PowerPoint</Application>
  <PresentationFormat>Widescreen</PresentationFormat>
  <Paragraphs>262</Paragraphs>
  <Slides>26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Abadi</vt:lpstr>
      <vt:lpstr>Algerian</vt:lpstr>
      <vt:lpstr>Aptos</vt:lpstr>
      <vt:lpstr>Aptos Display</vt:lpstr>
      <vt:lpstr>Arial</vt:lpstr>
      <vt:lpstr>Office Theme</vt:lpstr>
      <vt:lpstr>Valley of Death</vt:lpstr>
      <vt:lpstr>Outline</vt:lpstr>
      <vt:lpstr>Background</vt:lpstr>
      <vt:lpstr>Reference mode of behavior. Puzzling?</vt:lpstr>
      <vt:lpstr>Problem Articulation and Boundary Selection</vt:lpstr>
      <vt:lpstr>Methodology (SD Fit)</vt:lpstr>
      <vt:lpstr>Developing Model Structure</vt:lpstr>
      <vt:lpstr>Dynamic Hypothesis – Simplified SFD</vt:lpstr>
      <vt:lpstr>Model Validation</vt:lpstr>
      <vt:lpstr>Experimental Setup</vt:lpstr>
      <vt:lpstr>Key Performance Indicators</vt:lpstr>
      <vt:lpstr>Simulation Results</vt:lpstr>
      <vt:lpstr>Key Mechanism Causing the Problem</vt:lpstr>
      <vt:lpstr>Model Analysis - Month 0 to 24</vt:lpstr>
      <vt:lpstr>Model Analysis - Month 24 to 48</vt:lpstr>
      <vt:lpstr>Model Analysis - Month 48 to 72</vt:lpstr>
      <vt:lpstr>Model Analysis - Month 72 to 120</vt:lpstr>
      <vt:lpstr>Local sensitivity analysis</vt:lpstr>
      <vt:lpstr>Global sensitivity analysis</vt:lpstr>
      <vt:lpstr>Global sensitivity analysis</vt:lpstr>
      <vt:lpstr>Key Insights for Deep Tech Firms</vt:lpstr>
      <vt:lpstr>Reflections on the model</vt:lpstr>
      <vt:lpstr>Summary</vt:lpstr>
      <vt:lpstr>Novelty</vt:lpstr>
      <vt:lpstr>Future research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Verneri Välimaa</dc:creator>
  <cp:lastModifiedBy>Verneri Välimaa</cp:lastModifiedBy>
  <cp:revision>35</cp:revision>
  <cp:lastPrinted>2025-06-14T04:21:05Z</cp:lastPrinted>
  <dcterms:created xsi:type="dcterms:W3CDTF">2025-06-14T03:20:09Z</dcterms:created>
  <dcterms:modified xsi:type="dcterms:W3CDTF">2025-08-14T13:03:04Z</dcterms:modified>
</cp:coreProperties>
</file>